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Lst>
  <p:sldIdLst>
    <p:sldId id="256" r:id="rId4"/>
    <p:sldId id="349" r:id="rId5"/>
    <p:sldId id="338" r:id="rId6"/>
    <p:sldId id="339" r:id="rId7"/>
    <p:sldId id="284" r:id="rId8"/>
    <p:sldId id="332" r:id="rId9"/>
    <p:sldId id="329" r:id="rId10"/>
    <p:sldId id="333" r:id="rId11"/>
    <p:sldId id="335" r:id="rId12"/>
    <p:sldId id="331" r:id="rId13"/>
    <p:sldId id="280" r:id="rId14"/>
    <p:sldId id="281" r:id="rId15"/>
    <p:sldId id="325" r:id="rId16"/>
    <p:sldId id="342" r:id="rId17"/>
    <p:sldId id="343" r:id="rId18"/>
    <p:sldId id="344" r:id="rId19"/>
    <p:sldId id="334" r:id="rId20"/>
    <p:sldId id="340" r:id="rId21"/>
    <p:sldId id="306" r:id="rId22"/>
    <p:sldId id="364" r:id="rId23"/>
    <p:sldId id="360" r:id="rId24"/>
    <p:sldId id="317" r:id="rId25"/>
    <p:sldId id="354" r:id="rId26"/>
    <p:sldId id="308" r:id="rId27"/>
    <p:sldId id="355" r:id="rId28"/>
    <p:sldId id="310" r:id="rId29"/>
    <p:sldId id="323" r:id="rId30"/>
    <p:sldId id="357" r:id="rId31"/>
    <p:sldId id="358" r:id="rId32"/>
    <p:sldId id="359" r:id="rId33"/>
    <p:sldId id="312" r:id="rId34"/>
    <p:sldId id="313" r:id="rId35"/>
    <p:sldId id="314" r:id="rId36"/>
    <p:sldId id="315" r:id="rId37"/>
    <p:sldId id="361" r:id="rId38"/>
    <p:sldId id="362" r:id="rId39"/>
    <p:sldId id="363" r:id="rId40"/>
    <p:sldId id="326" r:id="rId41"/>
    <p:sldId id="356" r:id="rId42"/>
    <p:sldId id="328" r:id="rId43"/>
    <p:sldId id="327" r:id="rId44"/>
    <p:sldId id="350" r:id="rId45"/>
    <p:sldId id="351" r:id="rId46"/>
    <p:sldId id="352" r:id="rId47"/>
    <p:sldId id="353" r:id="rId48"/>
    <p:sldId id="318"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A1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582" autoAdjust="0"/>
    <p:restoredTop sz="94568" autoAdjust="0"/>
  </p:normalViewPr>
  <p:slideViewPr>
    <p:cSldViewPr>
      <p:cViewPr varScale="1">
        <p:scale>
          <a:sx n="74" d="100"/>
          <a:sy n="74" d="100"/>
        </p:scale>
        <p:origin x="1650" y="-2046"/>
      </p:cViewPr>
      <p:guideLst>
        <p:guide orient="horz" pos="2160"/>
        <p:guide pos="2880"/>
      </p:guideLst>
    </p:cSldViewPr>
  </p:slideViewPr>
  <p:notesTextViewPr>
    <p:cViewPr>
      <p:scale>
        <a:sx n="1" d="1"/>
        <a:sy n="1" d="1"/>
      </p:scale>
      <p:origin x="0" y="0"/>
    </p:cViewPr>
  </p:notesTextViewPr>
  <p:sorterViewPr>
    <p:cViewPr>
      <p:scale>
        <a:sx n="114" d="100"/>
        <a:sy n="114" d="100"/>
      </p:scale>
      <p:origin x="0" y="446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ACAA7367-405F-4E18-AFE0-0A699648E757}" type="datetimeFigureOut">
              <a:rPr lang="en-IN" smtClean="0"/>
              <a:t>29-08-2023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61E7E54-C264-4AE8-9026-6522E1D175A5}" type="slidenum">
              <a:rPr lang="en-IN" smtClean="0"/>
              <a:t>‹#›</a:t>
            </a:fld>
            <a:endParaRPr lang="en-IN"/>
          </a:p>
        </p:txBody>
      </p:sp>
    </p:spTree>
    <p:extLst>
      <p:ext uri="{BB962C8B-B14F-4D97-AF65-F5344CB8AC3E}">
        <p14:creationId xmlns:p14="http://schemas.microsoft.com/office/powerpoint/2010/main" val="3924022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ACAA7367-405F-4E18-AFE0-0A699648E757}" type="datetimeFigureOut">
              <a:rPr lang="en-IN" smtClean="0"/>
              <a:t>29-08-2023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61E7E54-C264-4AE8-9026-6522E1D175A5}" type="slidenum">
              <a:rPr lang="en-IN" smtClean="0"/>
              <a:t>‹#›</a:t>
            </a:fld>
            <a:endParaRPr lang="en-IN"/>
          </a:p>
        </p:txBody>
      </p:sp>
    </p:spTree>
    <p:extLst>
      <p:ext uri="{BB962C8B-B14F-4D97-AF65-F5344CB8AC3E}">
        <p14:creationId xmlns:p14="http://schemas.microsoft.com/office/powerpoint/2010/main" val="3398168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ACAA7367-405F-4E18-AFE0-0A699648E757}" type="datetimeFigureOut">
              <a:rPr lang="en-IN" smtClean="0"/>
              <a:t>29-08-2023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61E7E54-C264-4AE8-9026-6522E1D175A5}" type="slidenum">
              <a:rPr lang="en-IN" smtClean="0"/>
              <a:t>‹#›</a:t>
            </a:fld>
            <a:endParaRPr lang="en-IN"/>
          </a:p>
        </p:txBody>
      </p:sp>
    </p:spTree>
    <p:extLst>
      <p:ext uri="{BB962C8B-B14F-4D97-AF65-F5344CB8AC3E}">
        <p14:creationId xmlns:p14="http://schemas.microsoft.com/office/powerpoint/2010/main" val="40209892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5A0DDC-96A7-42C4-8D78-A87BECC5F3F5}" type="datetimeFigureOut">
              <a:rPr lang="en-US" smtClean="0"/>
              <a:pPr/>
              <a:t>8/29/2023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1F1573-7702-4B7E-9F3F-895C45FDFF92}"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27765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5A0DDC-96A7-42C4-8D78-A87BECC5F3F5}" type="datetimeFigureOut">
              <a:rPr lang="en-US" smtClean="0"/>
              <a:pPr/>
              <a:t>8/29/2023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1F1573-7702-4B7E-9F3F-895C45FDFF92}" type="slidenum">
              <a:rPr lang="en-US" smtClean="0"/>
              <a:pPr/>
              <a:t>‹#›</a:t>
            </a:fld>
            <a:endParaRPr lang="en-US"/>
          </a:p>
        </p:txBody>
      </p:sp>
    </p:spTree>
    <p:extLst>
      <p:ext uri="{BB962C8B-B14F-4D97-AF65-F5344CB8AC3E}">
        <p14:creationId xmlns:p14="http://schemas.microsoft.com/office/powerpoint/2010/main" val="18303260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5A0DDC-96A7-42C4-8D78-A87BECC5F3F5}" type="datetimeFigureOut">
              <a:rPr lang="en-US" smtClean="0"/>
              <a:pPr/>
              <a:t>8/29/2023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1F1573-7702-4B7E-9F3F-895C45FDFF92}"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1857549"/>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55A0DDC-96A7-42C4-8D78-A87BECC5F3F5}" type="datetimeFigureOut">
              <a:rPr lang="en-US" smtClean="0"/>
              <a:pPr/>
              <a:t>8/29/2023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1F1573-7702-4B7E-9F3F-895C45FDFF92}" type="slidenum">
              <a:rPr lang="en-US" smtClean="0"/>
              <a:pPr/>
              <a:t>‹#›</a:t>
            </a:fld>
            <a:endParaRPr lang="en-US"/>
          </a:p>
        </p:txBody>
      </p:sp>
    </p:spTree>
    <p:extLst>
      <p:ext uri="{BB962C8B-B14F-4D97-AF65-F5344CB8AC3E}">
        <p14:creationId xmlns:p14="http://schemas.microsoft.com/office/powerpoint/2010/main" val="33393982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55A0DDC-96A7-42C4-8D78-A87BECC5F3F5}" type="datetimeFigureOut">
              <a:rPr lang="en-US" smtClean="0"/>
              <a:pPr/>
              <a:t>8/29/2023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1F1573-7702-4B7E-9F3F-895C45FDFF92}"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74502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55A0DDC-96A7-42C4-8D78-A87BECC5F3F5}" type="datetimeFigureOut">
              <a:rPr lang="en-US" smtClean="0"/>
              <a:pPr/>
              <a:t>8/29/2023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1F1573-7702-4B7E-9F3F-895C45FDFF92}" type="slidenum">
              <a:rPr lang="en-US" smtClean="0"/>
              <a:pPr/>
              <a:t>‹#›</a:t>
            </a:fld>
            <a:endParaRPr lang="en-US"/>
          </a:p>
        </p:txBody>
      </p:sp>
    </p:spTree>
    <p:extLst>
      <p:ext uri="{BB962C8B-B14F-4D97-AF65-F5344CB8AC3E}">
        <p14:creationId xmlns:p14="http://schemas.microsoft.com/office/powerpoint/2010/main" val="38448232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5A0DDC-96A7-42C4-8D78-A87BECC5F3F5}" type="datetimeFigureOut">
              <a:rPr lang="en-US" smtClean="0"/>
              <a:pPr/>
              <a:t>8/29/2023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1F1573-7702-4B7E-9F3F-895C45FDFF92}" type="slidenum">
              <a:rPr lang="en-US" smtClean="0"/>
              <a:pPr/>
              <a:t>‹#›</a:t>
            </a:fld>
            <a:endParaRPr lang="en-US"/>
          </a:p>
        </p:txBody>
      </p:sp>
    </p:spTree>
    <p:extLst>
      <p:ext uri="{BB962C8B-B14F-4D97-AF65-F5344CB8AC3E}">
        <p14:creationId xmlns:p14="http://schemas.microsoft.com/office/powerpoint/2010/main" val="20385284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55A0DDC-96A7-42C4-8D78-A87BECC5F3F5}" type="datetimeFigureOut">
              <a:rPr lang="en-US" smtClean="0"/>
              <a:pPr/>
              <a:t>8/29/2023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1F1573-7702-4B7E-9F3F-895C45FDFF92}"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0175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ACAA7367-405F-4E18-AFE0-0A699648E757}" type="datetimeFigureOut">
              <a:rPr lang="en-IN" smtClean="0"/>
              <a:t>29-08-2023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61E7E54-C264-4AE8-9026-6522E1D175A5}" type="slidenum">
              <a:rPr lang="en-IN" smtClean="0"/>
              <a:t>‹#›</a:t>
            </a:fld>
            <a:endParaRPr lang="en-IN"/>
          </a:p>
        </p:txBody>
      </p:sp>
    </p:spTree>
    <p:extLst>
      <p:ext uri="{BB962C8B-B14F-4D97-AF65-F5344CB8AC3E}">
        <p14:creationId xmlns:p14="http://schemas.microsoft.com/office/powerpoint/2010/main" val="7544145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55A0DDC-96A7-42C4-8D78-A87BECC5F3F5}" type="datetimeFigureOut">
              <a:rPr lang="en-US" smtClean="0"/>
              <a:pPr/>
              <a:t>8/29/2023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1F1573-7702-4B7E-9F3F-895C45FDFF92}" type="slidenum">
              <a:rPr lang="en-US" smtClean="0"/>
              <a:pPr/>
              <a:t>‹#›</a:t>
            </a:fld>
            <a:endParaRPr lang="en-US"/>
          </a:p>
        </p:txBody>
      </p:sp>
    </p:spTree>
    <p:extLst>
      <p:ext uri="{BB962C8B-B14F-4D97-AF65-F5344CB8AC3E}">
        <p14:creationId xmlns:p14="http://schemas.microsoft.com/office/powerpoint/2010/main" val="39142052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5A0DDC-96A7-42C4-8D78-A87BECC5F3F5}" type="datetimeFigureOut">
              <a:rPr lang="en-US" smtClean="0"/>
              <a:pPr/>
              <a:t>8/29/2023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1F1573-7702-4B7E-9F3F-895C45FDFF92}" type="slidenum">
              <a:rPr lang="en-US" smtClean="0"/>
              <a:pPr/>
              <a:t>‹#›</a:t>
            </a:fld>
            <a:endParaRPr lang="en-US"/>
          </a:p>
        </p:txBody>
      </p:sp>
    </p:spTree>
    <p:extLst>
      <p:ext uri="{BB962C8B-B14F-4D97-AF65-F5344CB8AC3E}">
        <p14:creationId xmlns:p14="http://schemas.microsoft.com/office/powerpoint/2010/main" val="2759455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5A0DDC-96A7-42C4-8D78-A87BECC5F3F5}" type="datetimeFigureOut">
              <a:rPr lang="en-US" smtClean="0"/>
              <a:pPr/>
              <a:t>8/29/2023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1F1573-7702-4B7E-9F3F-895C45FDFF92}" type="slidenum">
              <a:rPr lang="en-US" smtClean="0"/>
              <a:pPr/>
              <a:t>‹#›</a:t>
            </a:fld>
            <a:endParaRPr lang="en-US"/>
          </a:p>
        </p:txBody>
      </p:sp>
    </p:spTree>
    <p:extLst>
      <p:ext uri="{BB962C8B-B14F-4D97-AF65-F5344CB8AC3E}">
        <p14:creationId xmlns:p14="http://schemas.microsoft.com/office/powerpoint/2010/main" val="10964593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6EEBD2D-C01F-EE41-9745-DF5028FE695A}" type="datetimeFigureOut">
              <a:rPr lang="en-US" smtClean="0">
                <a:solidFill>
                  <a:prstClr val="black">
                    <a:tint val="75000"/>
                  </a:prstClr>
                </a:solidFill>
              </a:rPr>
              <a:pPr/>
              <a:t>8/29/2023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F2AA9F-5679-C345-9427-7BAE6BC280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99189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EEBD2D-C01F-EE41-9745-DF5028FE695A}" type="datetimeFigureOut">
              <a:rPr lang="en-US" smtClean="0">
                <a:solidFill>
                  <a:prstClr val="black">
                    <a:tint val="75000"/>
                  </a:prstClr>
                </a:solidFill>
              </a:rPr>
              <a:pPr/>
              <a:t>8/29/2023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F2AA9F-5679-C345-9427-7BAE6BC280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16015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EEBD2D-C01F-EE41-9745-DF5028FE695A}" type="datetimeFigureOut">
              <a:rPr lang="en-US" smtClean="0">
                <a:solidFill>
                  <a:prstClr val="black">
                    <a:tint val="75000"/>
                  </a:prstClr>
                </a:solidFill>
              </a:rPr>
              <a:pPr/>
              <a:t>8/29/2023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F2AA9F-5679-C345-9427-7BAE6BC280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73162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EEBD2D-C01F-EE41-9745-DF5028FE695A}" type="datetimeFigureOut">
              <a:rPr lang="en-US" smtClean="0">
                <a:solidFill>
                  <a:prstClr val="black">
                    <a:tint val="75000"/>
                  </a:prstClr>
                </a:solidFill>
              </a:rPr>
              <a:pPr/>
              <a:t>8/29/2023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F2AA9F-5679-C345-9427-7BAE6BC280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86784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6EEBD2D-C01F-EE41-9745-DF5028FE695A}" type="datetimeFigureOut">
              <a:rPr lang="en-US" smtClean="0">
                <a:solidFill>
                  <a:prstClr val="black">
                    <a:tint val="75000"/>
                  </a:prstClr>
                </a:solidFill>
              </a:rPr>
              <a:pPr/>
              <a:t>8/29/2023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4F2AA9F-5679-C345-9427-7BAE6BC280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3321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6EEBD2D-C01F-EE41-9745-DF5028FE695A}" type="datetimeFigureOut">
              <a:rPr lang="en-US" smtClean="0">
                <a:solidFill>
                  <a:prstClr val="black">
                    <a:tint val="75000"/>
                  </a:prstClr>
                </a:solidFill>
              </a:rPr>
              <a:pPr/>
              <a:t>8/29/2023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4F2AA9F-5679-C345-9427-7BAE6BC280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2759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EBD2D-C01F-EE41-9745-DF5028FE695A}" type="datetimeFigureOut">
              <a:rPr lang="en-US" smtClean="0">
                <a:solidFill>
                  <a:prstClr val="black">
                    <a:tint val="75000"/>
                  </a:prstClr>
                </a:solidFill>
              </a:rPr>
              <a:pPr/>
              <a:t>8/29/2023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4F2AA9F-5679-C345-9427-7BAE6BC280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4386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AA7367-405F-4E18-AFE0-0A699648E757}" type="datetimeFigureOut">
              <a:rPr lang="en-IN" smtClean="0"/>
              <a:t>29-08-2023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61E7E54-C264-4AE8-9026-6522E1D175A5}" type="slidenum">
              <a:rPr lang="en-IN" smtClean="0"/>
              <a:t>‹#›</a:t>
            </a:fld>
            <a:endParaRPr lang="en-IN"/>
          </a:p>
        </p:txBody>
      </p:sp>
    </p:spTree>
    <p:extLst>
      <p:ext uri="{BB962C8B-B14F-4D97-AF65-F5344CB8AC3E}">
        <p14:creationId xmlns:p14="http://schemas.microsoft.com/office/powerpoint/2010/main" val="20455941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EEBD2D-C01F-EE41-9745-DF5028FE695A}" type="datetimeFigureOut">
              <a:rPr lang="en-US" smtClean="0">
                <a:solidFill>
                  <a:prstClr val="black">
                    <a:tint val="75000"/>
                  </a:prstClr>
                </a:solidFill>
              </a:rPr>
              <a:pPr/>
              <a:t>8/29/2023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F2AA9F-5679-C345-9427-7BAE6BC280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86002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EEBD2D-C01F-EE41-9745-DF5028FE695A}" type="datetimeFigureOut">
              <a:rPr lang="en-US" smtClean="0">
                <a:solidFill>
                  <a:prstClr val="black">
                    <a:tint val="75000"/>
                  </a:prstClr>
                </a:solidFill>
              </a:rPr>
              <a:pPr/>
              <a:t>8/29/2023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F2AA9F-5679-C345-9427-7BAE6BC280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1251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EEBD2D-C01F-EE41-9745-DF5028FE695A}" type="datetimeFigureOut">
              <a:rPr lang="en-US" smtClean="0">
                <a:solidFill>
                  <a:prstClr val="black">
                    <a:tint val="75000"/>
                  </a:prstClr>
                </a:solidFill>
              </a:rPr>
              <a:pPr/>
              <a:t>8/29/2023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F2AA9F-5679-C345-9427-7BAE6BC280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1631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EEBD2D-C01F-EE41-9745-DF5028FE695A}" type="datetimeFigureOut">
              <a:rPr lang="en-US" smtClean="0">
                <a:solidFill>
                  <a:prstClr val="black">
                    <a:tint val="75000"/>
                  </a:prstClr>
                </a:solidFill>
              </a:rPr>
              <a:pPr/>
              <a:t>8/29/2023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F2AA9F-5679-C345-9427-7BAE6BC280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5195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ACAA7367-405F-4E18-AFE0-0A699648E757}" type="datetimeFigureOut">
              <a:rPr lang="en-IN" smtClean="0"/>
              <a:t>29-08-2023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61E7E54-C264-4AE8-9026-6522E1D175A5}" type="slidenum">
              <a:rPr lang="en-IN" smtClean="0"/>
              <a:t>‹#›</a:t>
            </a:fld>
            <a:endParaRPr lang="en-IN"/>
          </a:p>
        </p:txBody>
      </p:sp>
    </p:spTree>
    <p:extLst>
      <p:ext uri="{BB962C8B-B14F-4D97-AF65-F5344CB8AC3E}">
        <p14:creationId xmlns:p14="http://schemas.microsoft.com/office/powerpoint/2010/main" val="56447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ACAA7367-405F-4E18-AFE0-0A699648E757}" type="datetimeFigureOut">
              <a:rPr lang="en-IN" smtClean="0"/>
              <a:t>29-08-2023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C61E7E54-C264-4AE8-9026-6522E1D175A5}" type="slidenum">
              <a:rPr lang="en-IN" smtClean="0"/>
              <a:t>‹#›</a:t>
            </a:fld>
            <a:endParaRPr lang="en-IN"/>
          </a:p>
        </p:txBody>
      </p:sp>
    </p:spTree>
    <p:extLst>
      <p:ext uri="{BB962C8B-B14F-4D97-AF65-F5344CB8AC3E}">
        <p14:creationId xmlns:p14="http://schemas.microsoft.com/office/powerpoint/2010/main" val="3085464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ACAA7367-405F-4E18-AFE0-0A699648E757}" type="datetimeFigureOut">
              <a:rPr lang="en-IN" smtClean="0"/>
              <a:t>29-08-2023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C61E7E54-C264-4AE8-9026-6522E1D175A5}" type="slidenum">
              <a:rPr lang="en-IN" smtClean="0"/>
              <a:t>‹#›</a:t>
            </a:fld>
            <a:endParaRPr lang="en-IN"/>
          </a:p>
        </p:txBody>
      </p:sp>
    </p:spTree>
    <p:extLst>
      <p:ext uri="{BB962C8B-B14F-4D97-AF65-F5344CB8AC3E}">
        <p14:creationId xmlns:p14="http://schemas.microsoft.com/office/powerpoint/2010/main" val="3472453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A7367-405F-4E18-AFE0-0A699648E757}" type="datetimeFigureOut">
              <a:rPr lang="en-IN" smtClean="0"/>
              <a:t>29-08-2023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C61E7E54-C264-4AE8-9026-6522E1D175A5}" type="slidenum">
              <a:rPr lang="en-IN" smtClean="0"/>
              <a:t>‹#›</a:t>
            </a:fld>
            <a:endParaRPr lang="en-IN"/>
          </a:p>
        </p:txBody>
      </p:sp>
    </p:spTree>
    <p:extLst>
      <p:ext uri="{BB962C8B-B14F-4D97-AF65-F5344CB8AC3E}">
        <p14:creationId xmlns:p14="http://schemas.microsoft.com/office/powerpoint/2010/main" val="3323312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AA7367-405F-4E18-AFE0-0A699648E757}" type="datetimeFigureOut">
              <a:rPr lang="en-IN" smtClean="0"/>
              <a:t>29-08-2023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61E7E54-C264-4AE8-9026-6522E1D175A5}" type="slidenum">
              <a:rPr lang="en-IN" smtClean="0"/>
              <a:t>‹#›</a:t>
            </a:fld>
            <a:endParaRPr lang="en-IN"/>
          </a:p>
        </p:txBody>
      </p:sp>
    </p:spTree>
    <p:extLst>
      <p:ext uri="{BB962C8B-B14F-4D97-AF65-F5344CB8AC3E}">
        <p14:creationId xmlns:p14="http://schemas.microsoft.com/office/powerpoint/2010/main" val="2055072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AA7367-405F-4E18-AFE0-0A699648E757}" type="datetimeFigureOut">
              <a:rPr lang="en-IN" smtClean="0"/>
              <a:t>29-08-2023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61E7E54-C264-4AE8-9026-6522E1D175A5}" type="slidenum">
              <a:rPr lang="en-IN" smtClean="0"/>
              <a:t>‹#›</a:t>
            </a:fld>
            <a:endParaRPr lang="en-IN"/>
          </a:p>
        </p:txBody>
      </p:sp>
    </p:spTree>
    <p:extLst>
      <p:ext uri="{BB962C8B-B14F-4D97-AF65-F5344CB8AC3E}">
        <p14:creationId xmlns:p14="http://schemas.microsoft.com/office/powerpoint/2010/main" val="1863354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AA7367-405F-4E18-AFE0-0A699648E757}" type="datetimeFigureOut">
              <a:rPr lang="en-IN" smtClean="0"/>
              <a:t>29-08-2023</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1E7E54-C264-4AE8-9026-6522E1D175A5}" type="slidenum">
              <a:rPr lang="en-IN" smtClean="0"/>
              <a:t>‹#›</a:t>
            </a:fld>
            <a:endParaRPr lang="en-IN"/>
          </a:p>
        </p:txBody>
      </p:sp>
    </p:spTree>
    <p:extLst>
      <p:ext uri="{BB962C8B-B14F-4D97-AF65-F5344CB8AC3E}">
        <p14:creationId xmlns:p14="http://schemas.microsoft.com/office/powerpoint/2010/main" val="34249101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855A0DDC-96A7-42C4-8D78-A87BECC5F3F5}" type="datetimeFigureOut">
              <a:rPr lang="en-US" smtClean="0"/>
              <a:pPr/>
              <a:t>8/29/2023</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621F1573-7702-4B7E-9F3F-895C45FDFF92}" type="slidenum">
              <a:rPr lang="en-US" smtClean="0"/>
              <a:pPr/>
              <a:t>‹#›</a:t>
            </a:fld>
            <a:endParaRPr lang="en-US"/>
          </a:p>
        </p:txBody>
      </p:sp>
    </p:spTree>
    <p:extLst>
      <p:ext uri="{BB962C8B-B14F-4D97-AF65-F5344CB8AC3E}">
        <p14:creationId xmlns:p14="http://schemas.microsoft.com/office/powerpoint/2010/main" val="31159721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56EEBD2D-C01F-EE41-9745-DF5028FE695A}" type="datetimeFigureOut">
              <a:rPr lang="en-US" smtClean="0">
                <a:solidFill>
                  <a:prstClr val="black">
                    <a:tint val="75000"/>
                  </a:prstClr>
                </a:solidFill>
              </a:rPr>
              <a:pPr defTabSz="457200"/>
              <a:t>8/29/2023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04F2AA9F-5679-C345-9427-7BAE6BC28094}"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233805253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4992" y="692696"/>
            <a:ext cx="8584401" cy="10710624"/>
          </a:xfrm>
          <a:prstGeom prst="rect">
            <a:avLst/>
          </a:prstGeom>
          <a:noFill/>
        </p:spPr>
        <p:txBody>
          <a:bodyPr wrap="none" lIns="91440" tIns="45720" rIns="91440" bIns="45720">
            <a:spAutoFit/>
          </a:bodyPr>
          <a:lstStyle/>
          <a:p>
            <a:pPr algn="ctr"/>
            <a:r>
              <a:rPr lang="en-IN" sz="11500" b="1" dirty="0">
                <a:ln w="0"/>
                <a:solidFill>
                  <a:srgbClr val="FF0000"/>
                </a:solidFill>
                <a:effectLst>
                  <a:reflection blurRad="6350" stA="53000" endA="300" endPos="35500" dir="5400000" sy="-90000" algn="bl" rotWithShape="0"/>
                </a:effectLst>
              </a:rPr>
              <a:t>School Based </a:t>
            </a:r>
          </a:p>
          <a:p>
            <a:pPr algn="ctr"/>
            <a:r>
              <a:rPr lang="en-IN" sz="11500" b="1" dirty="0">
                <a:ln w="0"/>
                <a:solidFill>
                  <a:srgbClr val="FF0000"/>
                </a:solidFill>
                <a:effectLst>
                  <a:reflection blurRad="6350" stA="53000" endA="300" endPos="35500" dir="5400000" sy="-90000" algn="bl" rotWithShape="0"/>
                </a:effectLst>
              </a:rPr>
              <a:t>Assessment</a:t>
            </a:r>
          </a:p>
          <a:p>
            <a:pPr algn="ctr"/>
            <a:r>
              <a:rPr lang="en-IN" sz="11500" b="1" dirty="0">
                <a:ln w="0"/>
                <a:solidFill>
                  <a:srgbClr val="00B050"/>
                </a:solidFill>
                <a:effectLst>
                  <a:reflection blurRad="6350" stA="53000" endA="300" endPos="35500" dir="5400000" sy="-90000" algn="bl" rotWithShape="0"/>
                </a:effectLst>
              </a:rPr>
              <a:t>(SBA</a:t>
            </a:r>
            <a:r>
              <a:rPr lang="en-IN" sz="11500" b="1" dirty="0" smtClean="0">
                <a:ln w="0"/>
                <a:solidFill>
                  <a:srgbClr val="00B050"/>
                </a:solidFill>
                <a:effectLst>
                  <a:reflection blurRad="6350" stA="53000" endA="300" endPos="35500" dir="5400000" sy="-90000" algn="bl" rotWithShape="0"/>
                </a:effectLst>
              </a:rPr>
              <a:t>)</a:t>
            </a:r>
          </a:p>
          <a:p>
            <a:pPr algn="ctr"/>
            <a:endParaRPr lang="en-IN" sz="11500" b="1" dirty="0">
              <a:ln w="0"/>
              <a:solidFill>
                <a:srgbClr val="00B050"/>
              </a:solidFill>
              <a:effectLst>
                <a:reflection blurRad="6350" stA="53000" endA="300" endPos="35500" dir="5400000" sy="-90000" algn="bl" rotWithShape="0"/>
              </a:effectLst>
            </a:endParaRPr>
          </a:p>
          <a:p>
            <a:pPr algn="ctr"/>
            <a:endParaRPr lang="en-IN" sz="11500" b="1" smtClean="0">
              <a:ln w="0"/>
              <a:solidFill>
                <a:srgbClr val="00B050"/>
              </a:solidFill>
              <a:effectLst>
                <a:reflection blurRad="6350" stA="53000" endA="300" endPos="35500" dir="5400000" sy="-90000" algn="bl" rotWithShape="0"/>
              </a:effectLst>
            </a:endParaRPr>
          </a:p>
          <a:p>
            <a:pPr algn="ctr"/>
            <a:endParaRPr lang="en-GB" sz="11500" b="1" dirty="0">
              <a:ln w="0"/>
              <a:solidFill>
                <a:srgbClr val="00B050"/>
              </a:solidFill>
              <a:effectLst>
                <a:reflection blurRad="6350" stA="53000" endA="300" endPos="35500" dir="5400000" sy="-90000" algn="bl" rotWithShape="0"/>
              </a:effectLst>
            </a:endParaRPr>
          </a:p>
        </p:txBody>
      </p:sp>
    </p:spTree>
    <p:extLst>
      <p:ext uri="{BB962C8B-B14F-4D97-AF65-F5344CB8AC3E}">
        <p14:creationId xmlns:p14="http://schemas.microsoft.com/office/powerpoint/2010/main" val="21340765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Hexagon 30"/>
          <p:cNvSpPr/>
          <p:nvPr/>
        </p:nvSpPr>
        <p:spPr>
          <a:xfrm>
            <a:off x="475049" y="533011"/>
            <a:ext cx="2808312" cy="1728192"/>
          </a:xfrm>
          <a:prstGeom prst="hexago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400" b="1" dirty="0"/>
              <a:t>Assessment For</a:t>
            </a:r>
          </a:p>
          <a:p>
            <a:pPr algn="ctr"/>
            <a:r>
              <a:rPr lang="en-GB" sz="2400" b="1" dirty="0"/>
              <a:t>Learning</a:t>
            </a:r>
          </a:p>
        </p:txBody>
      </p:sp>
      <p:sp>
        <p:nvSpPr>
          <p:cNvPr id="3" name="Hexagon 2"/>
          <p:cNvSpPr/>
          <p:nvPr/>
        </p:nvSpPr>
        <p:spPr>
          <a:xfrm>
            <a:off x="2074464" y="4949395"/>
            <a:ext cx="3312368" cy="1323426"/>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Times New Roman" panose="02020603050405020304" pitchFamily="18" charset="0"/>
                <a:cs typeface="Times New Roman" panose="02020603050405020304" pitchFamily="18" charset="0"/>
              </a:rPr>
              <a:t>A process where teachers seek and use evidence</a:t>
            </a:r>
            <a:endParaRPr lang="en-GB" sz="2400" dirty="0">
              <a:solidFill>
                <a:schemeClr val="bg1"/>
              </a:solidFill>
              <a:latin typeface="Times New Roman" panose="02020603050405020304" pitchFamily="18" charset="0"/>
              <a:cs typeface="Times New Roman" panose="02020603050405020304" pitchFamily="18" charset="0"/>
            </a:endParaRPr>
          </a:p>
        </p:txBody>
      </p:sp>
      <p:sp>
        <p:nvSpPr>
          <p:cNvPr id="4" name="Hexagon 3"/>
          <p:cNvSpPr/>
          <p:nvPr/>
        </p:nvSpPr>
        <p:spPr>
          <a:xfrm>
            <a:off x="3275856" y="2852936"/>
            <a:ext cx="2988332" cy="1251418"/>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02124"/>
                </a:solidFill>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Decide where learners are in their learning</a:t>
            </a:r>
            <a:endParaRPr lang="en-GB" sz="2400" b="1" dirty="0">
              <a:latin typeface="Times New Roman" panose="02020603050405020304" pitchFamily="18" charset="0"/>
              <a:cs typeface="Times New Roman" panose="02020603050405020304" pitchFamily="18" charset="0"/>
            </a:endParaRPr>
          </a:p>
        </p:txBody>
      </p:sp>
      <p:sp>
        <p:nvSpPr>
          <p:cNvPr id="8" name="Hexagon 7"/>
          <p:cNvSpPr/>
          <p:nvPr/>
        </p:nvSpPr>
        <p:spPr>
          <a:xfrm>
            <a:off x="5004048" y="1673526"/>
            <a:ext cx="2520280" cy="1035394"/>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Times New Roman" panose="02020603050405020304" pitchFamily="18" charset="0"/>
                <a:cs typeface="Times New Roman" panose="02020603050405020304" pitchFamily="18" charset="0"/>
              </a:rPr>
              <a:t>where they need to go</a:t>
            </a:r>
            <a:endParaRPr lang="en-GB" sz="2400" b="1" dirty="0">
              <a:solidFill>
                <a:schemeClr val="bg1"/>
              </a:solidFill>
              <a:latin typeface="Times New Roman" panose="02020603050405020304" pitchFamily="18" charset="0"/>
              <a:cs typeface="Times New Roman" panose="02020603050405020304" pitchFamily="18" charset="0"/>
            </a:endParaRPr>
          </a:p>
        </p:txBody>
      </p:sp>
      <p:sp>
        <p:nvSpPr>
          <p:cNvPr id="9" name="Hexagon 8"/>
          <p:cNvSpPr/>
          <p:nvPr/>
        </p:nvSpPr>
        <p:spPr>
          <a:xfrm>
            <a:off x="6444208" y="533011"/>
            <a:ext cx="2376264" cy="1023781"/>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Times New Roman" panose="02020603050405020304" pitchFamily="18" charset="0"/>
                <a:cs typeface="Times New Roman" panose="02020603050405020304" pitchFamily="18" charset="0"/>
              </a:rPr>
              <a:t>How best to get there</a:t>
            </a:r>
            <a:endParaRPr lang="en-GB" sz="2400" b="1" dirty="0">
              <a:solidFill>
                <a:schemeClr val="bg1"/>
              </a:solidFill>
              <a:latin typeface="Times New Roman" panose="02020603050405020304" pitchFamily="18" charset="0"/>
              <a:cs typeface="Times New Roman" panose="02020603050405020304" pitchFamily="18" charset="0"/>
            </a:endParaRPr>
          </a:p>
        </p:txBody>
      </p:sp>
      <p:sp>
        <p:nvSpPr>
          <p:cNvPr id="13" name="Freeform 12"/>
          <p:cNvSpPr/>
          <p:nvPr/>
        </p:nvSpPr>
        <p:spPr>
          <a:xfrm>
            <a:off x="755576" y="2204863"/>
            <a:ext cx="1290412" cy="3359416"/>
          </a:xfrm>
          <a:custGeom>
            <a:avLst/>
            <a:gdLst>
              <a:gd name="connsiteX0" fmla="*/ 898152 w 898152"/>
              <a:gd name="connsiteY0" fmla="*/ 0 h 2703084"/>
              <a:gd name="connsiteX1" fmla="*/ 212352 w 898152"/>
              <a:gd name="connsiteY1" fmla="*/ 473529 h 2703084"/>
              <a:gd name="connsiteX2" fmla="*/ 81 w 898152"/>
              <a:gd name="connsiteY2" fmla="*/ 1175658 h 2703084"/>
              <a:gd name="connsiteX3" fmla="*/ 196023 w 898152"/>
              <a:gd name="connsiteY3" fmla="*/ 1894115 h 2703084"/>
              <a:gd name="connsiteX4" fmla="*/ 800181 w 898152"/>
              <a:gd name="connsiteY4" fmla="*/ 2628900 h 2703084"/>
              <a:gd name="connsiteX5" fmla="*/ 832838 w 898152"/>
              <a:gd name="connsiteY5" fmla="*/ 2677886 h 2703084"/>
              <a:gd name="connsiteX6" fmla="*/ 832838 w 898152"/>
              <a:gd name="connsiteY6" fmla="*/ 2677886 h 2703084"/>
              <a:gd name="connsiteX7" fmla="*/ 832838 w 898152"/>
              <a:gd name="connsiteY7" fmla="*/ 2677886 h 2703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8152" h="2703084">
                <a:moveTo>
                  <a:pt x="898152" y="0"/>
                </a:moveTo>
                <a:cubicBezTo>
                  <a:pt x="630091" y="138793"/>
                  <a:pt x="362030" y="277586"/>
                  <a:pt x="212352" y="473529"/>
                </a:cubicBezTo>
                <a:cubicBezTo>
                  <a:pt x="62674" y="669472"/>
                  <a:pt x="2803" y="938894"/>
                  <a:pt x="81" y="1175658"/>
                </a:cubicBezTo>
                <a:cubicBezTo>
                  <a:pt x="-2641" y="1412422"/>
                  <a:pt x="62673" y="1651908"/>
                  <a:pt x="196023" y="1894115"/>
                </a:cubicBezTo>
                <a:cubicBezTo>
                  <a:pt x="329373" y="2136322"/>
                  <a:pt x="694045" y="2498272"/>
                  <a:pt x="800181" y="2628900"/>
                </a:cubicBezTo>
                <a:cubicBezTo>
                  <a:pt x="906317" y="2759529"/>
                  <a:pt x="832838" y="2677886"/>
                  <a:pt x="832838" y="2677886"/>
                </a:cubicBezTo>
                <a:lnTo>
                  <a:pt x="832838" y="2677886"/>
                </a:lnTo>
                <a:lnTo>
                  <a:pt x="832838" y="2677886"/>
                </a:lnTo>
              </a:path>
            </a:pathLst>
          </a:cu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GB"/>
          </a:p>
        </p:txBody>
      </p:sp>
      <p:sp>
        <p:nvSpPr>
          <p:cNvPr id="15" name="Freeform 14"/>
          <p:cNvSpPr/>
          <p:nvPr/>
        </p:nvSpPr>
        <p:spPr>
          <a:xfrm rot="12867201">
            <a:off x="5503104" y="3526092"/>
            <a:ext cx="982312" cy="1929557"/>
          </a:xfrm>
          <a:custGeom>
            <a:avLst/>
            <a:gdLst>
              <a:gd name="connsiteX0" fmla="*/ 898152 w 898152"/>
              <a:gd name="connsiteY0" fmla="*/ 0 h 2703084"/>
              <a:gd name="connsiteX1" fmla="*/ 212352 w 898152"/>
              <a:gd name="connsiteY1" fmla="*/ 473529 h 2703084"/>
              <a:gd name="connsiteX2" fmla="*/ 81 w 898152"/>
              <a:gd name="connsiteY2" fmla="*/ 1175658 h 2703084"/>
              <a:gd name="connsiteX3" fmla="*/ 196023 w 898152"/>
              <a:gd name="connsiteY3" fmla="*/ 1894115 h 2703084"/>
              <a:gd name="connsiteX4" fmla="*/ 800181 w 898152"/>
              <a:gd name="connsiteY4" fmla="*/ 2628900 h 2703084"/>
              <a:gd name="connsiteX5" fmla="*/ 832838 w 898152"/>
              <a:gd name="connsiteY5" fmla="*/ 2677886 h 2703084"/>
              <a:gd name="connsiteX6" fmla="*/ 832838 w 898152"/>
              <a:gd name="connsiteY6" fmla="*/ 2677886 h 2703084"/>
              <a:gd name="connsiteX7" fmla="*/ 832838 w 898152"/>
              <a:gd name="connsiteY7" fmla="*/ 2677886 h 2703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8152" h="2703084">
                <a:moveTo>
                  <a:pt x="898152" y="0"/>
                </a:moveTo>
                <a:cubicBezTo>
                  <a:pt x="630091" y="138793"/>
                  <a:pt x="362030" y="277586"/>
                  <a:pt x="212352" y="473529"/>
                </a:cubicBezTo>
                <a:cubicBezTo>
                  <a:pt x="62674" y="669472"/>
                  <a:pt x="2803" y="938894"/>
                  <a:pt x="81" y="1175658"/>
                </a:cubicBezTo>
                <a:cubicBezTo>
                  <a:pt x="-2641" y="1412422"/>
                  <a:pt x="62673" y="1651908"/>
                  <a:pt x="196023" y="1894115"/>
                </a:cubicBezTo>
                <a:cubicBezTo>
                  <a:pt x="329373" y="2136322"/>
                  <a:pt x="694045" y="2498272"/>
                  <a:pt x="800181" y="2628900"/>
                </a:cubicBezTo>
                <a:cubicBezTo>
                  <a:pt x="906317" y="2759529"/>
                  <a:pt x="832838" y="2677886"/>
                  <a:pt x="832838" y="2677886"/>
                </a:cubicBezTo>
                <a:lnTo>
                  <a:pt x="832838" y="2677886"/>
                </a:lnTo>
                <a:lnTo>
                  <a:pt x="832838" y="2677886"/>
                </a:lnTo>
              </a:path>
            </a:pathLst>
          </a:cu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GB"/>
          </a:p>
        </p:txBody>
      </p:sp>
      <p:sp>
        <p:nvSpPr>
          <p:cNvPr id="16" name="Freeform 15"/>
          <p:cNvSpPr/>
          <p:nvPr/>
        </p:nvSpPr>
        <p:spPr>
          <a:xfrm rot="12563157">
            <a:off x="6659545" y="1921235"/>
            <a:ext cx="1120036" cy="1905121"/>
          </a:xfrm>
          <a:custGeom>
            <a:avLst/>
            <a:gdLst>
              <a:gd name="connsiteX0" fmla="*/ 898152 w 898152"/>
              <a:gd name="connsiteY0" fmla="*/ 0 h 2703084"/>
              <a:gd name="connsiteX1" fmla="*/ 212352 w 898152"/>
              <a:gd name="connsiteY1" fmla="*/ 473529 h 2703084"/>
              <a:gd name="connsiteX2" fmla="*/ 81 w 898152"/>
              <a:gd name="connsiteY2" fmla="*/ 1175658 h 2703084"/>
              <a:gd name="connsiteX3" fmla="*/ 196023 w 898152"/>
              <a:gd name="connsiteY3" fmla="*/ 1894115 h 2703084"/>
              <a:gd name="connsiteX4" fmla="*/ 800181 w 898152"/>
              <a:gd name="connsiteY4" fmla="*/ 2628900 h 2703084"/>
              <a:gd name="connsiteX5" fmla="*/ 832838 w 898152"/>
              <a:gd name="connsiteY5" fmla="*/ 2677886 h 2703084"/>
              <a:gd name="connsiteX6" fmla="*/ 832838 w 898152"/>
              <a:gd name="connsiteY6" fmla="*/ 2677886 h 2703084"/>
              <a:gd name="connsiteX7" fmla="*/ 832838 w 898152"/>
              <a:gd name="connsiteY7" fmla="*/ 2677886 h 2703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8152" h="2703084">
                <a:moveTo>
                  <a:pt x="898152" y="0"/>
                </a:moveTo>
                <a:cubicBezTo>
                  <a:pt x="630091" y="138793"/>
                  <a:pt x="362030" y="277586"/>
                  <a:pt x="212352" y="473529"/>
                </a:cubicBezTo>
                <a:cubicBezTo>
                  <a:pt x="62674" y="669472"/>
                  <a:pt x="2803" y="938894"/>
                  <a:pt x="81" y="1175658"/>
                </a:cubicBezTo>
                <a:cubicBezTo>
                  <a:pt x="-2641" y="1412422"/>
                  <a:pt x="62673" y="1651908"/>
                  <a:pt x="196023" y="1894115"/>
                </a:cubicBezTo>
                <a:cubicBezTo>
                  <a:pt x="329373" y="2136322"/>
                  <a:pt x="694045" y="2498272"/>
                  <a:pt x="800181" y="2628900"/>
                </a:cubicBezTo>
                <a:cubicBezTo>
                  <a:pt x="906317" y="2759529"/>
                  <a:pt x="832838" y="2677886"/>
                  <a:pt x="832838" y="2677886"/>
                </a:cubicBezTo>
                <a:lnTo>
                  <a:pt x="832838" y="2677886"/>
                </a:lnTo>
                <a:lnTo>
                  <a:pt x="832838" y="2677886"/>
                </a:lnTo>
              </a:path>
            </a:pathLst>
          </a:cu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GB"/>
          </a:p>
        </p:txBody>
      </p:sp>
      <p:sp>
        <p:nvSpPr>
          <p:cNvPr id="17" name="Freeform 16"/>
          <p:cNvSpPr/>
          <p:nvPr/>
        </p:nvSpPr>
        <p:spPr>
          <a:xfrm rot="12563157">
            <a:off x="7941770" y="669215"/>
            <a:ext cx="1036464" cy="1973221"/>
          </a:xfrm>
          <a:custGeom>
            <a:avLst/>
            <a:gdLst>
              <a:gd name="connsiteX0" fmla="*/ 898152 w 898152"/>
              <a:gd name="connsiteY0" fmla="*/ 0 h 2703084"/>
              <a:gd name="connsiteX1" fmla="*/ 212352 w 898152"/>
              <a:gd name="connsiteY1" fmla="*/ 473529 h 2703084"/>
              <a:gd name="connsiteX2" fmla="*/ 81 w 898152"/>
              <a:gd name="connsiteY2" fmla="*/ 1175658 h 2703084"/>
              <a:gd name="connsiteX3" fmla="*/ 196023 w 898152"/>
              <a:gd name="connsiteY3" fmla="*/ 1894115 h 2703084"/>
              <a:gd name="connsiteX4" fmla="*/ 800181 w 898152"/>
              <a:gd name="connsiteY4" fmla="*/ 2628900 h 2703084"/>
              <a:gd name="connsiteX5" fmla="*/ 832838 w 898152"/>
              <a:gd name="connsiteY5" fmla="*/ 2677886 h 2703084"/>
              <a:gd name="connsiteX6" fmla="*/ 832838 w 898152"/>
              <a:gd name="connsiteY6" fmla="*/ 2677886 h 2703084"/>
              <a:gd name="connsiteX7" fmla="*/ 832838 w 898152"/>
              <a:gd name="connsiteY7" fmla="*/ 2677886 h 2703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8152" h="2703084">
                <a:moveTo>
                  <a:pt x="898152" y="0"/>
                </a:moveTo>
                <a:cubicBezTo>
                  <a:pt x="630091" y="138793"/>
                  <a:pt x="362030" y="277586"/>
                  <a:pt x="212352" y="473529"/>
                </a:cubicBezTo>
                <a:cubicBezTo>
                  <a:pt x="62674" y="669472"/>
                  <a:pt x="2803" y="938894"/>
                  <a:pt x="81" y="1175658"/>
                </a:cubicBezTo>
                <a:cubicBezTo>
                  <a:pt x="-2641" y="1412422"/>
                  <a:pt x="62673" y="1651908"/>
                  <a:pt x="196023" y="1894115"/>
                </a:cubicBezTo>
                <a:cubicBezTo>
                  <a:pt x="329373" y="2136322"/>
                  <a:pt x="694045" y="2498272"/>
                  <a:pt x="800181" y="2628900"/>
                </a:cubicBezTo>
                <a:cubicBezTo>
                  <a:pt x="906317" y="2759529"/>
                  <a:pt x="832838" y="2677886"/>
                  <a:pt x="832838" y="2677886"/>
                </a:cubicBezTo>
                <a:lnTo>
                  <a:pt x="832838" y="2677886"/>
                </a:lnTo>
                <a:lnTo>
                  <a:pt x="832838" y="2677886"/>
                </a:lnTo>
              </a:path>
            </a:pathLst>
          </a:cu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GB"/>
          </a:p>
        </p:txBody>
      </p:sp>
      <p:cxnSp>
        <p:nvCxnSpPr>
          <p:cNvPr id="18" name="Straight Arrow Connector 17"/>
          <p:cNvCxnSpPr/>
          <p:nvPr/>
        </p:nvCxnSpPr>
        <p:spPr>
          <a:xfrm>
            <a:off x="2902859" y="2440904"/>
            <a:ext cx="65112" cy="108012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3" name="Straight Arrow Connector 22"/>
          <p:cNvCxnSpPr/>
          <p:nvPr/>
        </p:nvCxnSpPr>
        <p:spPr>
          <a:xfrm flipV="1">
            <a:off x="5292080" y="4248370"/>
            <a:ext cx="504056" cy="48500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5" name="Straight Arrow Connector 24"/>
          <p:cNvCxnSpPr/>
          <p:nvPr/>
        </p:nvCxnSpPr>
        <p:spPr>
          <a:xfrm flipV="1">
            <a:off x="6588224" y="2852936"/>
            <a:ext cx="504056" cy="48500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6" name="Straight Arrow Connector 25"/>
          <p:cNvCxnSpPr/>
          <p:nvPr/>
        </p:nvCxnSpPr>
        <p:spPr>
          <a:xfrm flipV="1">
            <a:off x="7668344" y="1628800"/>
            <a:ext cx="504056" cy="48500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7" name="Hexagon 26"/>
          <p:cNvSpPr/>
          <p:nvPr/>
        </p:nvSpPr>
        <p:spPr>
          <a:xfrm>
            <a:off x="84154" y="2568909"/>
            <a:ext cx="2510820" cy="98293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Involves learners  </a:t>
            </a:r>
          </a:p>
        </p:txBody>
      </p:sp>
      <p:sp>
        <p:nvSpPr>
          <p:cNvPr id="28" name="Hexagon 27"/>
          <p:cNvSpPr/>
          <p:nvPr/>
        </p:nvSpPr>
        <p:spPr>
          <a:xfrm>
            <a:off x="236554" y="3814219"/>
            <a:ext cx="3039302" cy="98293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Give &amp; receive feedback</a:t>
            </a:r>
          </a:p>
        </p:txBody>
      </p:sp>
    </p:spTree>
    <p:extLst>
      <p:ext uri="{BB962C8B-B14F-4D97-AF65-F5344CB8AC3E}">
        <p14:creationId xmlns:p14="http://schemas.microsoft.com/office/powerpoint/2010/main" val="24148138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exagon 4"/>
          <p:cNvSpPr/>
          <p:nvPr/>
        </p:nvSpPr>
        <p:spPr>
          <a:xfrm>
            <a:off x="475049" y="533011"/>
            <a:ext cx="2808312" cy="1728192"/>
          </a:xfrm>
          <a:prstGeom prst="hexago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400" b="1" dirty="0"/>
              <a:t>Assessment As</a:t>
            </a:r>
          </a:p>
          <a:p>
            <a:pPr algn="ctr"/>
            <a:r>
              <a:rPr lang="en-GB" sz="2400" b="1" dirty="0"/>
              <a:t>Learning</a:t>
            </a:r>
          </a:p>
        </p:txBody>
      </p:sp>
      <p:sp>
        <p:nvSpPr>
          <p:cNvPr id="6" name="Hexagon 5"/>
          <p:cNvSpPr/>
          <p:nvPr/>
        </p:nvSpPr>
        <p:spPr>
          <a:xfrm>
            <a:off x="2074464" y="4949395"/>
            <a:ext cx="3312368" cy="1323426"/>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Times New Roman" panose="02020603050405020304" pitchFamily="18" charset="0"/>
                <a:cs typeface="Times New Roman" panose="02020603050405020304" pitchFamily="18" charset="0"/>
              </a:rPr>
              <a:t>Identify learning strengths and needs</a:t>
            </a:r>
            <a:endParaRPr lang="en-GB" sz="2400" dirty="0">
              <a:solidFill>
                <a:schemeClr val="bg1"/>
              </a:solidFill>
              <a:latin typeface="Times New Roman" panose="02020603050405020304" pitchFamily="18" charset="0"/>
              <a:cs typeface="Times New Roman" panose="02020603050405020304" pitchFamily="18" charset="0"/>
            </a:endParaRPr>
          </a:p>
        </p:txBody>
      </p:sp>
      <p:sp>
        <p:nvSpPr>
          <p:cNvPr id="7" name="Hexagon 6"/>
          <p:cNvSpPr/>
          <p:nvPr/>
        </p:nvSpPr>
        <p:spPr>
          <a:xfrm>
            <a:off x="3275856" y="2852936"/>
            <a:ext cx="2988332" cy="1251418"/>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Times New Roman" panose="02020603050405020304" pitchFamily="18" charset="0"/>
                <a:cs typeface="Times New Roman" panose="02020603050405020304" pitchFamily="18" charset="0"/>
              </a:rPr>
              <a:t>Self Assessment</a:t>
            </a:r>
            <a:endParaRPr lang="en-GB" sz="2400" b="1" dirty="0">
              <a:solidFill>
                <a:schemeClr val="bg1"/>
              </a:solidFill>
              <a:latin typeface="Times New Roman" panose="02020603050405020304" pitchFamily="18" charset="0"/>
              <a:cs typeface="Times New Roman" panose="02020603050405020304" pitchFamily="18" charset="0"/>
            </a:endParaRPr>
          </a:p>
        </p:txBody>
      </p:sp>
      <p:sp>
        <p:nvSpPr>
          <p:cNvPr id="8" name="Hexagon 7"/>
          <p:cNvSpPr/>
          <p:nvPr/>
        </p:nvSpPr>
        <p:spPr>
          <a:xfrm>
            <a:off x="5004048" y="1673526"/>
            <a:ext cx="2520280" cy="1035394"/>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Times New Roman" panose="02020603050405020304" pitchFamily="18" charset="0"/>
                <a:cs typeface="Times New Roman" panose="02020603050405020304" pitchFamily="18" charset="0"/>
              </a:rPr>
              <a:t>Peer Assessment</a:t>
            </a:r>
            <a:endParaRPr lang="en-GB" sz="2400" b="1" dirty="0">
              <a:solidFill>
                <a:schemeClr val="bg1"/>
              </a:solidFill>
              <a:latin typeface="Times New Roman" panose="02020603050405020304" pitchFamily="18" charset="0"/>
              <a:cs typeface="Times New Roman" panose="02020603050405020304" pitchFamily="18" charset="0"/>
            </a:endParaRPr>
          </a:p>
        </p:txBody>
      </p:sp>
      <p:sp>
        <p:nvSpPr>
          <p:cNvPr id="9" name="Hexagon 8"/>
          <p:cNvSpPr/>
          <p:nvPr/>
        </p:nvSpPr>
        <p:spPr>
          <a:xfrm>
            <a:off x="6444208" y="533011"/>
            <a:ext cx="2520280" cy="1023781"/>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Times New Roman" panose="02020603050405020304" pitchFamily="18" charset="0"/>
                <a:cs typeface="Times New Roman" panose="02020603050405020304" pitchFamily="18" charset="0"/>
              </a:rPr>
              <a:t>Sensitization of learners</a:t>
            </a:r>
            <a:endParaRPr lang="en-GB" sz="2400" b="1" dirty="0">
              <a:solidFill>
                <a:schemeClr val="bg1"/>
              </a:solidFill>
              <a:latin typeface="Times New Roman" panose="02020603050405020304" pitchFamily="18" charset="0"/>
              <a:cs typeface="Times New Roman" panose="02020603050405020304" pitchFamily="18" charset="0"/>
            </a:endParaRPr>
          </a:p>
        </p:txBody>
      </p:sp>
      <p:sp>
        <p:nvSpPr>
          <p:cNvPr id="10" name="Freeform 9"/>
          <p:cNvSpPr/>
          <p:nvPr/>
        </p:nvSpPr>
        <p:spPr>
          <a:xfrm>
            <a:off x="755576" y="2204863"/>
            <a:ext cx="1290412" cy="3359416"/>
          </a:xfrm>
          <a:custGeom>
            <a:avLst/>
            <a:gdLst>
              <a:gd name="connsiteX0" fmla="*/ 898152 w 898152"/>
              <a:gd name="connsiteY0" fmla="*/ 0 h 2703084"/>
              <a:gd name="connsiteX1" fmla="*/ 212352 w 898152"/>
              <a:gd name="connsiteY1" fmla="*/ 473529 h 2703084"/>
              <a:gd name="connsiteX2" fmla="*/ 81 w 898152"/>
              <a:gd name="connsiteY2" fmla="*/ 1175658 h 2703084"/>
              <a:gd name="connsiteX3" fmla="*/ 196023 w 898152"/>
              <a:gd name="connsiteY3" fmla="*/ 1894115 h 2703084"/>
              <a:gd name="connsiteX4" fmla="*/ 800181 w 898152"/>
              <a:gd name="connsiteY4" fmla="*/ 2628900 h 2703084"/>
              <a:gd name="connsiteX5" fmla="*/ 832838 w 898152"/>
              <a:gd name="connsiteY5" fmla="*/ 2677886 h 2703084"/>
              <a:gd name="connsiteX6" fmla="*/ 832838 w 898152"/>
              <a:gd name="connsiteY6" fmla="*/ 2677886 h 2703084"/>
              <a:gd name="connsiteX7" fmla="*/ 832838 w 898152"/>
              <a:gd name="connsiteY7" fmla="*/ 2677886 h 2703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8152" h="2703084">
                <a:moveTo>
                  <a:pt x="898152" y="0"/>
                </a:moveTo>
                <a:cubicBezTo>
                  <a:pt x="630091" y="138793"/>
                  <a:pt x="362030" y="277586"/>
                  <a:pt x="212352" y="473529"/>
                </a:cubicBezTo>
                <a:cubicBezTo>
                  <a:pt x="62674" y="669472"/>
                  <a:pt x="2803" y="938894"/>
                  <a:pt x="81" y="1175658"/>
                </a:cubicBezTo>
                <a:cubicBezTo>
                  <a:pt x="-2641" y="1412422"/>
                  <a:pt x="62673" y="1651908"/>
                  <a:pt x="196023" y="1894115"/>
                </a:cubicBezTo>
                <a:cubicBezTo>
                  <a:pt x="329373" y="2136322"/>
                  <a:pt x="694045" y="2498272"/>
                  <a:pt x="800181" y="2628900"/>
                </a:cubicBezTo>
                <a:cubicBezTo>
                  <a:pt x="906317" y="2759529"/>
                  <a:pt x="832838" y="2677886"/>
                  <a:pt x="832838" y="2677886"/>
                </a:cubicBezTo>
                <a:lnTo>
                  <a:pt x="832838" y="2677886"/>
                </a:lnTo>
                <a:lnTo>
                  <a:pt x="832838" y="2677886"/>
                </a:lnTo>
              </a:path>
            </a:pathLst>
          </a:cu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GB"/>
          </a:p>
        </p:txBody>
      </p:sp>
      <p:sp>
        <p:nvSpPr>
          <p:cNvPr id="11" name="Freeform 10"/>
          <p:cNvSpPr/>
          <p:nvPr/>
        </p:nvSpPr>
        <p:spPr>
          <a:xfrm rot="12867201">
            <a:off x="5503104" y="3526092"/>
            <a:ext cx="982312" cy="1929557"/>
          </a:xfrm>
          <a:custGeom>
            <a:avLst/>
            <a:gdLst>
              <a:gd name="connsiteX0" fmla="*/ 898152 w 898152"/>
              <a:gd name="connsiteY0" fmla="*/ 0 h 2703084"/>
              <a:gd name="connsiteX1" fmla="*/ 212352 w 898152"/>
              <a:gd name="connsiteY1" fmla="*/ 473529 h 2703084"/>
              <a:gd name="connsiteX2" fmla="*/ 81 w 898152"/>
              <a:gd name="connsiteY2" fmla="*/ 1175658 h 2703084"/>
              <a:gd name="connsiteX3" fmla="*/ 196023 w 898152"/>
              <a:gd name="connsiteY3" fmla="*/ 1894115 h 2703084"/>
              <a:gd name="connsiteX4" fmla="*/ 800181 w 898152"/>
              <a:gd name="connsiteY4" fmla="*/ 2628900 h 2703084"/>
              <a:gd name="connsiteX5" fmla="*/ 832838 w 898152"/>
              <a:gd name="connsiteY5" fmla="*/ 2677886 h 2703084"/>
              <a:gd name="connsiteX6" fmla="*/ 832838 w 898152"/>
              <a:gd name="connsiteY6" fmla="*/ 2677886 h 2703084"/>
              <a:gd name="connsiteX7" fmla="*/ 832838 w 898152"/>
              <a:gd name="connsiteY7" fmla="*/ 2677886 h 2703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8152" h="2703084">
                <a:moveTo>
                  <a:pt x="898152" y="0"/>
                </a:moveTo>
                <a:cubicBezTo>
                  <a:pt x="630091" y="138793"/>
                  <a:pt x="362030" y="277586"/>
                  <a:pt x="212352" y="473529"/>
                </a:cubicBezTo>
                <a:cubicBezTo>
                  <a:pt x="62674" y="669472"/>
                  <a:pt x="2803" y="938894"/>
                  <a:pt x="81" y="1175658"/>
                </a:cubicBezTo>
                <a:cubicBezTo>
                  <a:pt x="-2641" y="1412422"/>
                  <a:pt x="62673" y="1651908"/>
                  <a:pt x="196023" y="1894115"/>
                </a:cubicBezTo>
                <a:cubicBezTo>
                  <a:pt x="329373" y="2136322"/>
                  <a:pt x="694045" y="2498272"/>
                  <a:pt x="800181" y="2628900"/>
                </a:cubicBezTo>
                <a:cubicBezTo>
                  <a:pt x="906317" y="2759529"/>
                  <a:pt x="832838" y="2677886"/>
                  <a:pt x="832838" y="2677886"/>
                </a:cubicBezTo>
                <a:lnTo>
                  <a:pt x="832838" y="2677886"/>
                </a:lnTo>
                <a:lnTo>
                  <a:pt x="832838" y="2677886"/>
                </a:lnTo>
              </a:path>
            </a:pathLst>
          </a:cu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GB"/>
          </a:p>
        </p:txBody>
      </p:sp>
      <p:sp>
        <p:nvSpPr>
          <p:cNvPr id="12" name="Freeform 11"/>
          <p:cNvSpPr/>
          <p:nvPr/>
        </p:nvSpPr>
        <p:spPr>
          <a:xfrm rot="12563157">
            <a:off x="6659545" y="1921235"/>
            <a:ext cx="1120036" cy="1905121"/>
          </a:xfrm>
          <a:custGeom>
            <a:avLst/>
            <a:gdLst>
              <a:gd name="connsiteX0" fmla="*/ 898152 w 898152"/>
              <a:gd name="connsiteY0" fmla="*/ 0 h 2703084"/>
              <a:gd name="connsiteX1" fmla="*/ 212352 w 898152"/>
              <a:gd name="connsiteY1" fmla="*/ 473529 h 2703084"/>
              <a:gd name="connsiteX2" fmla="*/ 81 w 898152"/>
              <a:gd name="connsiteY2" fmla="*/ 1175658 h 2703084"/>
              <a:gd name="connsiteX3" fmla="*/ 196023 w 898152"/>
              <a:gd name="connsiteY3" fmla="*/ 1894115 h 2703084"/>
              <a:gd name="connsiteX4" fmla="*/ 800181 w 898152"/>
              <a:gd name="connsiteY4" fmla="*/ 2628900 h 2703084"/>
              <a:gd name="connsiteX5" fmla="*/ 832838 w 898152"/>
              <a:gd name="connsiteY5" fmla="*/ 2677886 h 2703084"/>
              <a:gd name="connsiteX6" fmla="*/ 832838 w 898152"/>
              <a:gd name="connsiteY6" fmla="*/ 2677886 h 2703084"/>
              <a:gd name="connsiteX7" fmla="*/ 832838 w 898152"/>
              <a:gd name="connsiteY7" fmla="*/ 2677886 h 2703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8152" h="2703084">
                <a:moveTo>
                  <a:pt x="898152" y="0"/>
                </a:moveTo>
                <a:cubicBezTo>
                  <a:pt x="630091" y="138793"/>
                  <a:pt x="362030" y="277586"/>
                  <a:pt x="212352" y="473529"/>
                </a:cubicBezTo>
                <a:cubicBezTo>
                  <a:pt x="62674" y="669472"/>
                  <a:pt x="2803" y="938894"/>
                  <a:pt x="81" y="1175658"/>
                </a:cubicBezTo>
                <a:cubicBezTo>
                  <a:pt x="-2641" y="1412422"/>
                  <a:pt x="62673" y="1651908"/>
                  <a:pt x="196023" y="1894115"/>
                </a:cubicBezTo>
                <a:cubicBezTo>
                  <a:pt x="329373" y="2136322"/>
                  <a:pt x="694045" y="2498272"/>
                  <a:pt x="800181" y="2628900"/>
                </a:cubicBezTo>
                <a:cubicBezTo>
                  <a:pt x="906317" y="2759529"/>
                  <a:pt x="832838" y="2677886"/>
                  <a:pt x="832838" y="2677886"/>
                </a:cubicBezTo>
                <a:lnTo>
                  <a:pt x="832838" y="2677886"/>
                </a:lnTo>
                <a:lnTo>
                  <a:pt x="832838" y="2677886"/>
                </a:lnTo>
              </a:path>
            </a:pathLst>
          </a:cu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GB"/>
          </a:p>
        </p:txBody>
      </p:sp>
      <p:sp>
        <p:nvSpPr>
          <p:cNvPr id="13" name="Freeform 12"/>
          <p:cNvSpPr/>
          <p:nvPr/>
        </p:nvSpPr>
        <p:spPr>
          <a:xfrm rot="13514155">
            <a:off x="8062385" y="881495"/>
            <a:ext cx="930446" cy="1930498"/>
          </a:xfrm>
          <a:custGeom>
            <a:avLst/>
            <a:gdLst>
              <a:gd name="connsiteX0" fmla="*/ 898152 w 898152"/>
              <a:gd name="connsiteY0" fmla="*/ 0 h 2703084"/>
              <a:gd name="connsiteX1" fmla="*/ 212352 w 898152"/>
              <a:gd name="connsiteY1" fmla="*/ 473529 h 2703084"/>
              <a:gd name="connsiteX2" fmla="*/ 81 w 898152"/>
              <a:gd name="connsiteY2" fmla="*/ 1175658 h 2703084"/>
              <a:gd name="connsiteX3" fmla="*/ 196023 w 898152"/>
              <a:gd name="connsiteY3" fmla="*/ 1894115 h 2703084"/>
              <a:gd name="connsiteX4" fmla="*/ 800181 w 898152"/>
              <a:gd name="connsiteY4" fmla="*/ 2628900 h 2703084"/>
              <a:gd name="connsiteX5" fmla="*/ 832838 w 898152"/>
              <a:gd name="connsiteY5" fmla="*/ 2677886 h 2703084"/>
              <a:gd name="connsiteX6" fmla="*/ 832838 w 898152"/>
              <a:gd name="connsiteY6" fmla="*/ 2677886 h 2703084"/>
              <a:gd name="connsiteX7" fmla="*/ 832838 w 898152"/>
              <a:gd name="connsiteY7" fmla="*/ 2677886 h 2703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8152" h="2703084">
                <a:moveTo>
                  <a:pt x="898152" y="0"/>
                </a:moveTo>
                <a:cubicBezTo>
                  <a:pt x="630091" y="138793"/>
                  <a:pt x="362030" y="277586"/>
                  <a:pt x="212352" y="473529"/>
                </a:cubicBezTo>
                <a:cubicBezTo>
                  <a:pt x="62674" y="669472"/>
                  <a:pt x="2803" y="938894"/>
                  <a:pt x="81" y="1175658"/>
                </a:cubicBezTo>
                <a:cubicBezTo>
                  <a:pt x="-2641" y="1412422"/>
                  <a:pt x="62673" y="1651908"/>
                  <a:pt x="196023" y="1894115"/>
                </a:cubicBezTo>
                <a:cubicBezTo>
                  <a:pt x="329373" y="2136322"/>
                  <a:pt x="694045" y="2498272"/>
                  <a:pt x="800181" y="2628900"/>
                </a:cubicBezTo>
                <a:cubicBezTo>
                  <a:pt x="906317" y="2759529"/>
                  <a:pt x="832838" y="2677886"/>
                  <a:pt x="832838" y="2677886"/>
                </a:cubicBezTo>
                <a:lnTo>
                  <a:pt x="832838" y="2677886"/>
                </a:lnTo>
                <a:lnTo>
                  <a:pt x="832838" y="2677886"/>
                </a:lnTo>
              </a:path>
            </a:pathLst>
          </a:cu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GB"/>
          </a:p>
        </p:txBody>
      </p:sp>
      <p:cxnSp>
        <p:nvCxnSpPr>
          <p:cNvPr id="14" name="Straight Arrow Connector 13"/>
          <p:cNvCxnSpPr/>
          <p:nvPr/>
        </p:nvCxnSpPr>
        <p:spPr>
          <a:xfrm>
            <a:off x="2939166" y="2261203"/>
            <a:ext cx="156070" cy="138898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5" name="Straight Arrow Connector 14"/>
          <p:cNvCxnSpPr/>
          <p:nvPr/>
        </p:nvCxnSpPr>
        <p:spPr>
          <a:xfrm flipV="1">
            <a:off x="5292080" y="4248370"/>
            <a:ext cx="504056" cy="48500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6" name="Straight Arrow Connector 15"/>
          <p:cNvCxnSpPr/>
          <p:nvPr/>
        </p:nvCxnSpPr>
        <p:spPr>
          <a:xfrm flipV="1">
            <a:off x="6588224" y="2852936"/>
            <a:ext cx="504056" cy="48500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7" name="Straight Arrow Connector 16"/>
          <p:cNvCxnSpPr/>
          <p:nvPr/>
        </p:nvCxnSpPr>
        <p:spPr>
          <a:xfrm flipV="1">
            <a:off x="7668344" y="1628800"/>
            <a:ext cx="504056" cy="48500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8" name="Hexagon 17"/>
          <p:cNvSpPr/>
          <p:nvPr/>
        </p:nvSpPr>
        <p:spPr>
          <a:xfrm>
            <a:off x="-108520" y="2568909"/>
            <a:ext cx="3047686" cy="98293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Provides opportunity &amp; space to learners</a:t>
            </a:r>
          </a:p>
        </p:txBody>
      </p:sp>
      <p:sp>
        <p:nvSpPr>
          <p:cNvPr id="19" name="Hexagon 18"/>
          <p:cNvSpPr/>
          <p:nvPr/>
        </p:nvSpPr>
        <p:spPr>
          <a:xfrm>
            <a:off x="236554" y="3814219"/>
            <a:ext cx="3039302" cy="98293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Critically assess, reflect &amp; analyse</a:t>
            </a:r>
          </a:p>
        </p:txBody>
      </p:sp>
    </p:spTree>
    <p:extLst>
      <p:ext uri="{BB962C8B-B14F-4D97-AF65-F5344CB8AC3E}">
        <p14:creationId xmlns:p14="http://schemas.microsoft.com/office/powerpoint/2010/main" val="3021143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exagon 4"/>
          <p:cNvSpPr/>
          <p:nvPr/>
        </p:nvSpPr>
        <p:spPr>
          <a:xfrm>
            <a:off x="475049" y="533011"/>
            <a:ext cx="2808312" cy="1728192"/>
          </a:xfrm>
          <a:prstGeom prst="hexago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400" b="1" dirty="0"/>
              <a:t>Assessment Of</a:t>
            </a:r>
          </a:p>
          <a:p>
            <a:pPr algn="ctr"/>
            <a:r>
              <a:rPr lang="en-GB" sz="2400" b="1" dirty="0"/>
              <a:t>Learning</a:t>
            </a:r>
          </a:p>
        </p:txBody>
      </p:sp>
      <p:sp>
        <p:nvSpPr>
          <p:cNvPr id="6" name="Hexagon 5"/>
          <p:cNvSpPr/>
          <p:nvPr/>
        </p:nvSpPr>
        <p:spPr>
          <a:xfrm>
            <a:off x="2074464" y="4949395"/>
            <a:ext cx="3312368" cy="1323426"/>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Times New Roman" panose="02020603050405020304" pitchFamily="18" charset="0"/>
                <a:cs typeface="Times New Roman" panose="02020603050405020304" pitchFamily="18" charset="0"/>
              </a:rPr>
              <a:t>Measures learning indicators/ learning outcomes</a:t>
            </a:r>
            <a:endParaRPr lang="en-GB" sz="2000" dirty="0">
              <a:solidFill>
                <a:schemeClr val="bg1"/>
              </a:solidFill>
              <a:latin typeface="Times New Roman" panose="02020603050405020304" pitchFamily="18" charset="0"/>
              <a:cs typeface="Times New Roman" panose="02020603050405020304" pitchFamily="18" charset="0"/>
            </a:endParaRPr>
          </a:p>
        </p:txBody>
      </p:sp>
      <p:sp>
        <p:nvSpPr>
          <p:cNvPr id="7" name="Hexagon 6"/>
          <p:cNvSpPr/>
          <p:nvPr/>
        </p:nvSpPr>
        <p:spPr>
          <a:xfrm>
            <a:off x="3275856" y="2852936"/>
            <a:ext cx="2988332" cy="1251418"/>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Times New Roman" panose="02020603050405020304" pitchFamily="18" charset="0"/>
                <a:cs typeface="Times New Roman" panose="02020603050405020304" pitchFamily="18" charset="0"/>
              </a:rPr>
              <a:t>Based on curricular aims and objectives</a:t>
            </a:r>
            <a:endParaRPr lang="en-GB" sz="2400" b="1" dirty="0">
              <a:solidFill>
                <a:schemeClr val="bg1"/>
              </a:solidFill>
              <a:latin typeface="Times New Roman" panose="02020603050405020304" pitchFamily="18" charset="0"/>
              <a:cs typeface="Times New Roman" panose="02020603050405020304" pitchFamily="18" charset="0"/>
            </a:endParaRPr>
          </a:p>
        </p:txBody>
      </p:sp>
      <p:sp>
        <p:nvSpPr>
          <p:cNvPr id="8" name="Hexagon 7"/>
          <p:cNvSpPr/>
          <p:nvPr/>
        </p:nvSpPr>
        <p:spPr>
          <a:xfrm>
            <a:off x="4788024" y="1673526"/>
            <a:ext cx="2736304" cy="1035394"/>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To certify performance</a:t>
            </a:r>
          </a:p>
        </p:txBody>
      </p:sp>
      <p:sp>
        <p:nvSpPr>
          <p:cNvPr id="9" name="Hexagon 8"/>
          <p:cNvSpPr/>
          <p:nvPr/>
        </p:nvSpPr>
        <p:spPr>
          <a:xfrm>
            <a:off x="6444208" y="403857"/>
            <a:ext cx="2520280" cy="1152936"/>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 To know learning levels </a:t>
            </a:r>
            <a:endParaRPr lang="en-GB" sz="2400" b="1" dirty="0">
              <a:solidFill>
                <a:schemeClr val="bg1"/>
              </a:solidFill>
              <a:latin typeface="Times New Roman" panose="02020603050405020304" pitchFamily="18" charset="0"/>
              <a:cs typeface="Times New Roman" panose="02020603050405020304" pitchFamily="18" charset="0"/>
            </a:endParaRPr>
          </a:p>
        </p:txBody>
      </p:sp>
      <p:sp>
        <p:nvSpPr>
          <p:cNvPr id="10" name="Freeform 9"/>
          <p:cNvSpPr/>
          <p:nvPr/>
        </p:nvSpPr>
        <p:spPr>
          <a:xfrm>
            <a:off x="755576" y="2204863"/>
            <a:ext cx="1290412" cy="3359416"/>
          </a:xfrm>
          <a:custGeom>
            <a:avLst/>
            <a:gdLst>
              <a:gd name="connsiteX0" fmla="*/ 898152 w 898152"/>
              <a:gd name="connsiteY0" fmla="*/ 0 h 2703084"/>
              <a:gd name="connsiteX1" fmla="*/ 212352 w 898152"/>
              <a:gd name="connsiteY1" fmla="*/ 473529 h 2703084"/>
              <a:gd name="connsiteX2" fmla="*/ 81 w 898152"/>
              <a:gd name="connsiteY2" fmla="*/ 1175658 h 2703084"/>
              <a:gd name="connsiteX3" fmla="*/ 196023 w 898152"/>
              <a:gd name="connsiteY3" fmla="*/ 1894115 h 2703084"/>
              <a:gd name="connsiteX4" fmla="*/ 800181 w 898152"/>
              <a:gd name="connsiteY4" fmla="*/ 2628900 h 2703084"/>
              <a:gd name="connsiteX5" fmla="*/ 832838 w 898152"/>
              <a:gd name="connsiteY5" fmla="*/ 2677886 h 2703084"/>
              <a:gd name="connsiteX6" fmla="*/ 832838 w 898152"/>
              <a:gd name="connsiteY6" fmla="*/ 2677886 h 2703084"/>
              <a:gd name="connsiteX7" fmla="*/ 832838 w 898152"/>
              <a:gd name="connsiteY7" fmla="*/ 2677886 h 2703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8152" h="2703084">
                <a:moveTo>
                  <a:pt x="898152" y="0"/>
                </a:moveTo>
                <a:cubicBezTo>
                  <a:pt x="630091" y="138793"/>
                  <a:pt x="362030" y="277586"/>
                  <a:pt x="212352" y="473529"/>
                </a:cubicBezTo>
                <a:cubicBezTo>
                  <a:pt x="62674" y="669472"/>
                  <a:pt x="2803" y="938894"/>
                  <a:pt x="81" y="1175658"/>
                </a:cubicBezTo>
                <a:cubicBezTo>
                  <a:pt x="-2641" y="1412422"/>
                  <a:pt x="62673" y="1651908"/>
                  <a:pt x="196023" y="1894115"/>
                </a:cubicBezTo>
                <a:cubicBezTo>
                  <a:pt x="329373" y="2136322"/>
                  <a:pt x="694045" y="2498272"/>
                  <a:pt x="800181" y="2628900"/>
                </a:cubicBezTo>
                <a:cubicBezTo>
                  <a:pt x="906317" y="2759529"/>
                  <a:pt x="832838" y="2677886"/>
                  <a:pt x="832838" y="2677886"/>
                </a:cubicBezTo>
                <a:lnTo>
                  <a:pt x="832838" y="2677886"/>
                </a:lnTo>
                <a:lnTo>
                  <a:pt x="832838" y="2677886"/>
                </a:lnTo>
              </a:path>
            </a:pathLst>
          </a:cu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GB"/>
          </a:p>
        </p:txBody>
      </p:sp>
      <p:sp>
        <p:nvSpPr>
          <p:cNvPr id="11" name="Freeform 10"/>
          <p:cNvSpPr/>
          <p:nvPr/>
        </p:nvSpPr>
        <p:spPr>
          <a:xfrm rot="12867201">
            <a:off x="5503104" y="3526092"/>
            <a:ext cx="982312" cy="1929557"/>
          </a:xfrm>
          <a:custGeom>
            <a:avLst/>
            <a:gdLst>
              <a:gd name="connsiteX0" fmla="*/ 898152 w 898152"/>
              <a:gd name="connsiteY0" fmla="*/ 0 h 2703084"/>
              <a:gd name="connsiteX1" fmla="*/ 212352 w 898152"/>
              <a:gd name="connsiteY1" fmla="*/ 473529 h 2703084"/>
              <a:gd name="connsiteX2" fmla="*/ 81 w 898152"/>
              <a:gd name="connsiteY2" fmla="*/ 1175658 h 2703084"/>
              <a:gd name="connsiteX3" fmla="*/ 196023 w 898152"/>
              <a:gd name="connsiteY3" fmla="*/ 1894115 h 2703084"/>
              <a:gd name="connsiteX4" fmla="*/ 800181 w 898152"/>
              <a:gd name="connsiteY4" fmla="*/ 2628900 h 2703084"/>
              <a:gd name="connsiteX5" fmla="*/ 832838 w 898152"/>
              <a:gd name="connsiteY5" fmla="*/ 2677886 h 2703084"/>
              <a:gd name="connsiteX6" fmla="*/ 832838 w 898152"/>
              <a:gd name="connsiteY6" fmla="*/ 2677886 h 2703084"/>
              <a:gd name="connsiteX7" fmla="*/ 832838 w 898152"/>
              <a:gd name="connsiteY7" fmla="*/ 2677886 h 2703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8152" h="2703084">
                <a:moveTo>
                  <a:pt x="898152" y="0"/>
                </a:moveTo>
                <a:cubicBezTo>
                  <a:pt x="630091" y="138793"/>
                  <a:pt x="362030" y="277586"/>
                  <a:pt x="212352" y="473529"/>
                </a:cubicBezTo>
                <a:cubicBezTo>
                  <a:pt x="62674" y="669472"/>
                  <a:pt x="2803" y="938894"/>
                  <a:pt x="81" y="1175658"/>
                </a:cubicBezTo>
                <a:cubicBezTo>
                  <a:pt x="-2641" y="1412422"/>
                  <a:pt x="62673" y="1651908"/>
                  <a:pt x="196023" y="1894115"/>
                </a:cubicBezTo>
                <a:cubicBezTo>
                  <a:pt x="329373" y="2136322"/>
                  <a:pt x="694045" y="2498272"/>
                  <a:pt x="800181" y="2628900"/>
                </a:cubicBezTo>
                <a:cubicBezTo>
                  <a:pt x="906317" y="2759529"/>
                  <a:pt x="832838" y="2677886"/>
                  <a:pt x="832838" y="2677886"/>
                </a:cubicBezTo>
                <a:lnTo>
                  <a:pt x="832838" y="2677886"/>
                </a:lnTo>
                <a:lnTo>
                  <a:pt x="832838" y="2677886"/>
                </a:lnTo>
              </a:path>
            </a:pathLst>
          </a:cu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GB"/>
          </a:p>
        </p:txBody>
      </p:sp>
      <p:sp>
        <p:nvSpPr>
          <p:cNvPr id="12" name="Freeform 11"/>
          <p:cNvSpPr/>
          <p:nvPr/>
        </p:nvSpPr>
        <p:spPr>
          <a:xfrm rot="12563157">
            <a:off x="6659545" y="1921235"/>
            <a:ext cx="1120036" cy="1905121"/>
          </a:xfrm>
          <a:custGeom>
            <a:avLst/>
            <a:gdLst>
              <a:gd name="connsiteX0" fmla="*/ 898152 w 898152"/>
              <a:gd name="connsiteY0" fmla="*/ 0 h 2703084"/>
              <a:gd name="connsiteX1" fmla="*/ 212352 w 898152"/>
              <a:gd name="connsiteY1" fmla="*/ 473529 h 2703084"/>
              <a:gd name="connsiteX2" fmla="*/ 81 w 898152"/>
              <a:gd name="connsiteY2" fmla="*/ 1175658 h 2703084"/>
              <a:gd name="connsiteX3" fmla="*/ 196023 w 898152"/>
              <a:gd name="connsiteY3" fmla="*/ 1894115 h 2703084"/>
              <a:gd name="connsiteX4" fmla="*/ 800181 w 898152"/>
              <a:gd name="connsiteY4" fmla="*/ 2628900 h 2703084"/>
              <a:gd name="connsiteX5" fmla="*/ 832838 w 898152"/>
              <a:gd name="connsiteY5" fmla="*/ 2677886 h 2703084"/>
              <a:gd name="connsiteX6" fmla="*/ 832838 w 898152"/>
              <a:gd name="connsiteY6" fmla="*/ 2677886 h 2703084"/>
              <a:gd name="connsiteX7" fmla="*/ 832838 w 898152"/>
              <a:gd name="connsiteY7" fmla="*/ 2677886 h 2703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8152" h="2703084">
                <a:moveTo>
                  <a:pt x="898152" y="0"/>
                </a:moveTo>
                <a:cubicBezTo>
                  <a:pt x="630091" y="138793"/>
                  <a:pt x="362030" y="277586"/>
                  <a:pt x="212352" y="473529"/>
                </a:cubicBezTo>
                <a:cubicBezTo>
                  <a:pt x="62674" y="669472"/>
                  <a:pt x="2803" y="938894"/>
                  <a:pt x="81" y="1175658"/>
                </a:cubicBezTo>
                <a:cubicBezTo>
                  <a:pt x="-2641" y="1412422"/>
                  <a:pt x="62673" y="1651908"/>
                  <a:pt x="196023" y="1894115"/>
                </a:cubicBezTo>
                <a:cubicBezTo>
                  <a:pt x="329373" y="2136322"/>
                  <a:pt x="694045" y="2498272"/>
                  <a:pt x="800181" y="2628900"/>
                </a:cubicBezTo>
                <a:cubicBezTo>
                  <a:pt x="906317" y="2759529"/>
                  <a:pt x="832838" y="2677886"/>
                  <a:pt x="832838" y="2677886"/>
                </a:cubicBezTo>
                <a:lnTo>
                  <a:pt x="832838" y="2677886"/>
                </a:lnTo>
                <a:lnTo>
                  <a:pt x="832838" y="2677886"/>
                </a:lnTo>
              </a:path>
            </a:pathLst>
          </a:cu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GB"/>
          </a:p>
        </p:txBody>
      </p:sp>
      <p:sp>
        <p:nvSpPr>
          <p:cNvPr id="13" name="Freeform 12"/>
          <p:cNvSpPr/>
          <p:nvPr/>
        </p:nvSpPr>
        <p:spPr>
          <a:xfrm rot="13514155">
            <a:off x="8062385" y="881495"/>
            <a:ext cx="930446" cy="1930498"/>
          </a:xfrm>
          <a:custGeom>
            <a:avLst/>
            <a:gdLst>
              <a:gd name="connsiteX0" fmla="*/ 898152 w 898152"/>
              <a:gd name="connsiteY0" fmla="*/ 0 h 2703084"/>
              <a:gd name="connsiteX1" fmla="*/ 212352 w 898152"/>
              <a:gd name="connsiteY1" fmla="*/ 473529 h 2703084"/>
              <a:gd name="connsiteX2" fmla="*/ 81 w 898152"/>
              <a:gd name="connsiteY2" fmla="*/ 1175658 h 2703084"/>
              <a:gd name="connsiteX3" fmla="*/ 196023 w 898152"/>
              <a:gd name="connsiteY3" fmla="*/ 1894115 h 2703084"/>
              <a:gd name="connsiteX4" fmla="*/ 800181 w 898152"/>
              <a:gd name="connsiteY4" fmla="*/ 2628900 h 2703084"/>
              <a:gd name="connsiteX5" fmla="*/ 832838 w 898152"/>
              <a:gd name="connsiteY5" fmla="*/ 2677886 h 2703084"/>
              <a:gd name="connsiteX6" fmla="*/ 832838 w 898152"/>
              <a:gd name="connsiteY6" fmla="*/ 2677886 h 2703084"/>
              <a:gd name="connsiteX7" fmla="*/ 832838 w 898152"/>
              <a:gd name="connsiteY7" fmla="*/ 2677886 h 2703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8152" h="2703084">
                <a:moveTo>
                  <a:pt x="898152" y="0"/>
                </a:moveTo>
                <a:cubicBezTo>
                  <a:pt x="630091" y="138793"/>
                  <a:pt x="362030" y="277586"/>
                  <a:pt x="212352" y="473529"/>
                </a:cubicBezTo>
                <a:cubicBezTo>
                  <a:pt x="62674" y="669472"/>
                  <a:pt x="2803" y="938894"/>
                  <a:pt x="81" y="1175658"/>
                </a:cubicBezTo>
                <a:cubicBezTo>
                  <a:pt x="-2641" y="1412422"/>
                  <a:pt x="62673" y="1651908"/>
                  <a:pt x="196023" y="1894115"/>
                </a:cubicBezTo>
                <a:cubicBezTo>
                  <a:pt x="329373" y="2136322"/>
                  <a:pt x="694045" y="2498272"/>
                  <a:pt x="800181" y="2628900"/>
                </a:cubicBezTo>
                <a:cubicBezTo>
                  <a:pt x="906317" y="2759529"/>
                  <a:pt x="832838" y="2677886"/>
                  <a:pt x="832838" y="2677886"/>
                </a:cubicBezTo>
                <a:lnTo>
                  <a:pt x="832838" y="2677886"/>
                </a:lnTo>
                <a:lnTo>
                  <a:pt x="832838" y="2677886"/>
                </a:lnTo>
              </a:path>
            </a:pathLst>
          </a:cu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GB"/>
          </a:p>
        </p:txBody>
      </p:sp>
      <p:cxnSp>
        <p:nvCxnSpPr>
          <p:cNvPr id="14" name="Straight Arrow Connector 13"/>
          <p:cNvCxnSpPr/>
          <p:nvPr/>
        </p:nvCxnSpPr>
        <p:spPr>
          <a:xfrm>
            <a:off x="2939166" y="2261203"/>
            <a:ext cx="156070" cy="138898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5" name="Straight Arrow Connector 14"/>
          <p:cNvCxnSpPr/>
          <p:nvPr/>
        </p:nvCxnSpPr>
        <p:spPr>
          <a:xfrm flipV="1">
            <a:off x="5292080" y="4248370"/>
            <a:ext cx="504056" cy="48500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6" name="Straight Arrow Connector 15"/>
          <p:cNvCxnSpPr/>
          <p:nvPr/>
        </p:nvCxnSpPr>
        <p:spPr>
          <a:xfrm flipV="1">
            <a:off x="6588224" y="2852936"/>
            <a:ext cx="504056" cy="48500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7" name="Straight Arrow Connector 16"/>
          <p:cNvCxnSpPr/>
          <p:nvPr/>
        </p:nvCxnSpPr>
        <p:spPr>
          <a:xfrm flipV="1">
            <a:off x="7668344" y="1628800"/>
            <a:ext cx="504056" cy="48500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8" name="Hexagon 17"/>
          <p:cNvSpPr/>
          <p:nvPr/>
        </p:nvSpPr>
        <p:spPr>
          <a:xfrm>
            <a:off x="-108520" y="2568909"/>
            <a:ext cx="3047686" cy="98293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Bench Marking against criteria</a:t>
            </a:r>
          </a:p>
        </p:txBody>
      </p:sp>
      <p:sp>
        <p:nvSpPr>
          <p:cNvPr id="19" name="Hexagon 18"/>
          <p:cNvSpPr/>
          <p:nvPr/>
        </p:nvSpPr>
        <p:spPr>
          <a:xfrm>
            <a:off x="236554" y="3814219"/>
            <a:ext cx="3039302" cy="98293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Summative Assessment</a:t>
            </a:r>
          </a:p>
        </p:txBody>
      </p:sp>
    </p:spTree>
    <p:extLst>
      <p:ext uri="{BB962C8B-B14F-4D97-AF65-F5344CB8AC3E}">
        <p14:creationId xmlns:p14="http://schemas.microsoft.com/office/powerpoint/2010/main" val="29318668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xmlns="" id="{0A03525B-3E2D-6258-CE3F-CB04642DC9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984" y="795130"/>
            <a:ext cx="7255565" cy="5593020"/>
          </a:xfrm>
          <a:prstGeom prst="rect">
            <a:avLst/>
          </a:prstGeom>
        </p:spPr>
      </p:pic>
    </p:spTree>
    <p:extLst>
      <p:ext uri="{BB962C8B-B14F-4D97-AF65-F5344CB8AC3E}">
        <p14:creationId xmlns:p14="http://schemas.microsoft.com/office/powerpoint/2010/main" val="5269904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D1C16B86-4223-965B-3E74-C7404DA5922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57683" y="478886"/>
            <a:ext cx="7879715" cy="5647278"/>
          </a:xfrm>
        </p:spPr>
      </p:pic>
    </p:spTree>
    <p:extLst>
      <p:ext uri="{BB962C8B-B14F-4D97-AF65-F5344CB8AC3E}">
        <p14:creationId xmlns:p14="http://schemas.microsoft.com/office/powerpoint/2010/main" val="72777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B9A2B7BD-DF3E-C66F-83C3-7FEE8542023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1926" y="587312"/>
            <a:ext cx="7220147" cy="5538851"/>
          </a:xfrm>
        </p:spPr>
      </p:pic>
    </p:spTree>
    <p:extLst>
      <p:ext uri="{BB962C8B-B14F-4D97-AF65-F5344CB8AC3E}">
        <p14:creationId xmlns:p14="http://schemas.microsoft.com/office/powerpoint/2010/main" val="26200893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06B56FCC-235E-52CD-24B8-75D4C7FC06C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677668"/>
            <a:ext cx="8229600" cy="5380073"/>
          </a:xfrm>
        </p:spPr>
      </p:pic>
    </p:spTree>
    <p:extLst>
      <p:ext uri="{BB962C8B-B14F-4D97-AF65-F5344CB8AC3E}">
        <p14:creationId xmlns:p14="http://schemas.microsoft.com/office/powerpoint/2010/main" val="5417210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Terminator 10"/>
          <p:cNvSpPr/>
          <p:nvPr/>
        </p:nvSpPr>
        <p:spPr>
          <a:xfrm rot="1931385">
            <a:off x="-266159" y="1464651"/>
            <a:ext cx="4430728" cy="576064"/>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lowchart: Terminator 9"/>
          <p:cNvSpPr/>
          <p:nvPr/>
        </p:nvSpPr>
        <p:spPr>
          <a:xfrm rot="1721544">
            <a:off x="4870310" y="4385237"/>
            <a:ext cx="4430728" cy="576064"/>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lowchart: Terminator 8"/>
          <p:cNvSpPr/>
          <p:nvPr/>
        </p:nvSpPr>
        <p:spPr>
          <a:xfrm rot="20055552">
            <a:off x="4977582" y="1616497"/>
            <a:ext cx="4167532" cy="576064"/>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lowchart: Terminator 7"/>
          <p:cNvSpPr/>
          <p:nvPr/>
        </p:nvSpPr>
        <p:spPr>
          <a:xfrm rot="19196455">
            <a:off x="-388771" y="4650067"/>
            <a:ext cx="4675952" cy="576064"/>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Hexagon 2"/>
          <p:cNvSpPr/>
          <p:nvPr/>
        </p:nvSpPr>
        <p:spPr>
          <a:xfrm>
            <a:off x="3498679" y="2370584"/>
            <a:ext cx="1996808" cy="1634480"/>
          </a:xfrm>
          <a:prstGeom prst="hexago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800" b="1" dirty="0">
                <a:latin typeface="Times New Roman" panose="02020603050405020304" pitchFamily="18" charset="0"/>
                <a:cs typeface="Times New Roman" panose="02020603050405020304" pitchFamily="18" charset="0"/>
              </a:rPr>
              <a:t>Role of the teacher</a:t>
            </a:r>
          </a:p>
        </p:txBody>
      </p:sp>
      <p:sp>
        <p:nvSpPr>
          <p:cNvPr id="4" name="Rectangle 3"/>
          <p:cNvSpPr/>
          <p:nvPr/>
        </p:nvSpPr>
        <p:spPr>
          <a:xfrm rot="20028979">
            <a:off x="5017462" y="1583014"/>
            <a:ext cx="3775393" cy="612412"/>
          </a:xfrm>
          <a:prstGeom prst="rect">
            <a:avLst/>
          </a:prstGeom>
        </p:spPr>
        <p:txBody>
          <a:bodyPr wrap="none">
            <a:spAutoFit/>
          </a:bodyPr>
          <a:lstStyle/>
          <a:p>
            <a:pPr>
              <a:lnSpc>
                <a:spcPct val="200000"/>
              </a:lnSpc>
              <a:tabLst>
                <a:tab pos="685800" algn="l"/>
              </a:tabLst>
            </a:pPr>
            <a:r>
              <a:rPr lang="en-US" sz="2000" b="1" dirty="0">
                <a:solidFill>
                  <a:schemeClr val="bg1"/>
                </a:solidFill>
                <a:ea typeface="Times New Roman"/>
              </a:rPr>
              <a:t>Encourages self assessment </a:t>
            </a:r>
          </a:p>
        </p:txBody>
      </p:sp>
      <p:sp>
        <p:nvSpPr>
          <p:cNvPr id="5" name="Rectangle 4"/>
          <p:cNvSpPr/>
          <p:nvPr/>
        </p:nvSpPr>
        <p:spPr>
          <a:xfrm rot="1665268">
            <a:off x="5023098" y="4338647"/>
            <a:ext cx="4339650" cy="560410"/>
          </a:xfrm>
          <a:prstGeom prst="rect">
            <a:avLst/>
          </a:prstGeom>
        </p:spPr>
        <p:txBody>
          <a:bodyPr wrap="none">
            <a:spAutoFit/>
          </a:bodyPr>
          <a:lstStyle/>
          <a:p>
            <a:pPr>
              <a:lnSpc>
                <a:spcPct val="200000"/>
              </a:lnSpc>
              <a:tabLst>
                <a:tab pos="685800" algn="l"/>
              </a:tabLst>
            </a:pPr>
            <a:r>
              <a:rPr lang="en-US" b="1" dirty="0">
                <a:solidFill>
                  <a:schemeClr val="bg1"/>
                </a:solidFill>
                <a:ea typeface="Times New Roman"/>
              </a:rPr>
              <a:t>Involves students in peer assessment</a:t>
            </a:r>
          </a:p>
        </p:txBody>
      </p:sp>
      <p:sp>
        <p:nvSpPr>
          <p:cNvPr id="6" name="Rectangle 5"/>
          <p:cNvSpPr/>
          <p:nvPr/>
        </p:nvSpPr>
        <p:spPr>
          <a:xfrm rot="19213135">
            <a:off x="-255412" y="4536597"/>
            <a:ext cx="4442242" cy="560410"/>
          </a:xfrm>
          <a:prstGeom prst="rect">
            <a:avLst/>
          </a:prstGeom>
        </p:spPr>
        <p:txBody>
          <a:bodyPr wrap="none">
            <a:spAutoFit/>
          </a:bodyPr>
          <a:lstStyle/>
          <a:p>
            <a:pPr>
              <a:lnSpc>
                <a:spcPct val="200000"/>
              </a:lnSpc>
              <a:tabLst>
                <a:tab pos="685800" algn="l"/>
              </a:tabLst>
            </a:pPr>
            <a:r>
              <a:rPr lang="en-US" b="1" dirty="0">
                <a:solidFill>
                  <a:schemeClr val="bg1"/>
                </a:solidFill>
                <a:ea typeface="Times New Roman"/>
              </a:rPr>
              <a:t>Allows Students count all assessment </a:t>
            </a:r>
          </a:p>
        </p:txBody>
      </p:sp>
      <p:sp>
        <p:nvSpPr>
          <p:cNvPr id="7" name="Rectangle 6"/>
          <p:cNvSpPr/>
          <p:nvPr/>
        </p:nvSpPr>
        <p:spPr>
          <a:xfrm rot="1975304">
            <a:off x="-93516" y="1431117"/>
            <a:ext cx="4262705" cy="560410"/>
          </a:xfrm>
          <a:prstGeom prst="rect">
            <a:avLst/>
          </a:prstGeom>
        </p:spPr>
        <p:txBody>
          <a:bodyPr wrap="none">
            <a:spAutoFit/>
          </a:bodyPr>
          <a:lstStyle/>
          <a:p>
            <a:pPr>
              <a:lnSpc>
                <a:spcPct val="200000"/>
              </a:lnSpc>
              <a:tabLst>
                <a:tab pos="685800" algn="l"/>
              </a:tabLst>
            </a:pPr>
            <a:r>
              <a:rPr lang="en-US" b="1" dirty="0">
                <a:solidFill>
                  <a:schemeClr val="bg1"/>
                </a:solidFill>
                <a:ea typeface="Times New Roman"/>
              </a:rPr>
              <a:t>Helps students  to maintain portfolio </a:t>
            </a:r>
          </a:p>
        </p:txBody>
      </p:sp>
    </p:spTree>
    <p:extLst>
      <p:ext uri="{BB962C8B-B14F-4D97-AF65-F5344CB8AC3E}">
        <p14:creationId xmlns:p14="http://schemas.microsoft.com/office/powerpoint/2010/main" val="27269123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xmlns="" id="{EF3D727A-460F-70B4-5889-EA95AC8074A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524063"/>
            <a:ext cx="8229600" cy="5564587"/>
          </a:xfrm>
        </p:spPr>
      </p:pic>
    </p:spTree>
    <p:extLst>
      <p:ext uri="{BB962C8B-B14F-4D97-AF65-F5344CB8AC3E}">
        <p14:creationId xmlns:p14="http://schemas.microsoft.com/office/powerpoint/2010/main" val="16795437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347864" y="2060848"/>
            <a:ext cx="2808312" cy="28083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solidFill>
              </a:rPr>
              <a:t>Assessment Tools</a:t>
            </a:r>
            <a:endParaRPr lang="en-GB" sz="2800" dirty="0">
              <a:solidFill>
                <a:schemeClr val="bg1"/>
              </a:solidFill>
            </a:endParaRPr>
          </a:p>
        </p:txBody>
      </p:sp>
      <p:sp>
        <p:nvSpPr>
          <p:cNvPr id="6" name="Regular Pentagon 5"/>
          <p:cNvSpPr/>
          <p:nvPr/>
        </p:nvSpPr>
        <p:spPr>
          <a:xfrm>
            <a:off x="3347864" y="116632"/>
            <a:ext cx="2808312" cy="1584176"/>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t>Checklist</a:t>
            </a:r>
            <a:endParaRPr lang="en-GB" b="1" dirty="0"/>
          </a:p>
          <a:p>
            <a:pPr algn="ctr"/>
            <a:endParaRPr lang="en-GB" dirty="0"/>
          </a:p>
        </p:txBody>
      </p:sp>
      <p:sp>
        <p:nvSpPr>
          <p:cNvPr id="7" name="Regular Pentagon 6"/>
          <p:cNvSpPr/>
          <p:nvPr/>
        </p:nvSpPr>
        <p:spPr>
          <a:xfrm rot="4528918">
            <a:off x="6055338" y="1774455"/>
            <a:ext cx="2435415" cy="1822443"/>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t>Rating Scale</a:t>
            </a:r>
          </a:p>
          <a:p>
            <a:pPr algn="ctr"/>
            <a:endParaRPr lang="en-GB" b="1" dirty="0"/>
          </a:p>
          <a:p>
            <a:pPr algn="ctr"/>
            <a:endParaRPr lang="en-GB" dirty="0"/>
          </a:p>
        </p:txBody>
      </p:sp>
      <p:sp>
        <p:nvSpPr>
          <p:cNvPr id="8" name="Regular Pentagon 7"/>
          <p:cNvSpPr/>
          <p:nvPr/>
        </p:nvSpPr>
        <p:spPr>
          <a:xfrm rot="8789849">
            <a:off x="4993416" y="4732645"/>
            <a:ext cx="2595306" cy="1688615"/>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t>Rubric</a:t>
            </a:r>
          </a:p>
          <a:p>
            <a:pPr algn="ctr"/>
            <a:endParaRPr lang="en-GB" dirty="0"/>
          </a:p>
        </p:txBody>
      </p:sp>
      <p:sp>
        <p:nvSpPr>
          <p:cNvPr id="9" name="Regular Pentagon 8"/>
          <p:cNvSpPr/>
          <p:nvPr/>
        </p:nvSpPr>
        <p:spPr>
          <a:xfrm rot="13448160">
            <a:off x="1524464" y="4443307"/>
            <a:ext cx="2765285" cy="1678061"/>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t>Portfolio</a:t>
            </a:r>
          </a:p>
          <a:p>
            <a:pPr algn="ctr"/>
            <a:endParaRPr lang="en-GB" dirty="0"/>
          </a:p>
        </p:txBody>
      </p:sp>
      <p:sp>
        <p:nvSpPr>
          <p:cNvPr id="10" name="Regular Pentagon 9"/>
          <p:cNvSpPr/>
          <p:nvPr/>
        </p:nvSpPr>
        <p:spPr>
          <a:xfrm rot="17715011">
            <a:off x="751614" y="1321699"/>
            <a:ext cx="2981734" cy="1950028"/>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sz="3200" b="1" dirty="0"/>
              <a:t>Anecdotal Record </a:t>
            </a:r>
          </a:p>
          <a:p>
            <a:pPr algn="ctr"/>
            <a:endParaRPr lang="en-GB" dirty="0"/>
          </a:p>
        </p:txBody>
      </p:sp>
    </p:spTree>
    <p:extLst>
      <p:ext uri="{BB962C8B-B14F-4D97-AF65-F5344CB8AC3E}">
        <p14:creationId xmlns:p14="http://schemas.microsoft.com/office/powerpoint/2010/main" val="17822253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1EEA469F-E236-DB09-75FA-F26F4057946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6380" y="614420"/>
            <a:ext cx="7871240" cy="5511744"/>
          </a:xfrm>
        </p:spPr>
      </p:pic>
    </p:spTree>
    <p:extLst>
      <p:ext uri="{BB962C8B-B14F-4D97-AF65-F5344CB8AC3E}">
        <p14:creationId xmlns:p14="http://schemas.microsoft.com/office/powerpoint/2010/main" val="9975478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346763A9-B499-22B5-1172-29F8EEC1ECC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912593"/>
            <a:ext cx="8229600" cy="5042278"/>
          </a:xfrm>
        </p:spPr>
      </p:pic>
    </p:spTree>
    <p:extLst>
      <p:ext uri="{BB962C8B-B14F-4D97-AF65-F5344CB8AC3E}">
        <p14:creationId xmlns:p14="http://schemas.microsoft.com/office/powerpoint/2010/main" val="37765864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C01D97FC-3685-A2EB-8B43-2D40497B14C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1" y="442744"/>
            <a:ext cx="8229600" cy="5990584"/>
          </a:xfrm>
        </p:spPr>
      </p:pic>
    </p:spTree>
    <p:extLst>
      <p:ext uri="{BB962C8B-B14F-4D97-AF65-F5344CB8AC3E}">
        <p14:creationId xmlns:p14="http://schemas.microsoft.com/office/powerpoint/2010/main" val="24558856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113099636"/>
              </p:ext>
            </p:extLst>
          </p:nvPr>
        </p:nvGraphicFramePr>
        <p:xfrm>
          <a:off x="467544" y="260648"/>
          <a:ext cx="8229600" cy="6135568"/>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xmlns="" val="20000"/>
                    </a:ext>
                  </a:extLst>
                </a:gridCol>
                <a:gridCol w="4320480">
                  <a:extLst>
                    <a:ext uri="{9D8B030D-6E8A-4147-A177-3AD203B41FA5}">
                      <a16:colId xmlns:a16="http://schemas.microsoft.com/office/drawing/2014/main" xmlns="" val="20001"/>
                    </a:ext>
                  </a:extLst>
                </a:gridCol>
                <a:gridCol w="1296144">
                  <a:extLst>
                    <a:ext uri="{9D8B030D-6E8A-4147-A177-3AD203B41FA5}">
                      <a16:colId xmlns:a16="http://schemas.microsoft.com/office/drawing/2014/main" xmlns="" val="20002"/>
                    </a:ext>
                  </a:extLst>
                </a:gridCol>
                <a:gridCol w="1028800">
                  <a:extLst>
                    <a:ext uri="{9D8B030D-6E8A-4147-A177-3AD203B41FA5}">
                      <a16:colId xmlns:a16="http://schemas.microsoft.com/office/drawing/2014/main" xmlns="" val="20003"/>
                    </a:ext>
                  </a:extLst>
                </a:gridCol>
              </a:tblGrid>
              <a:tr h="563210">
                <a:tc>
                  <a:txBody>
                    <a:bodyPr/>
                    <a:lstStyle/>
                    <a:p>
                      <a:r>
                        <a:rPr lang="en-GB" dirty="0"/>
                        <a:t>Student</a:t>
                      </a:r>
                      <a:r>
                        <a:rPr lang="en-GB" baseline="0" dirty="0"/>
                        <a:t> </a:t>
                      </a:r>
                      <a:r>
                        <a:rPr lang="en-GB" dirty="0"/>
                        <a:t>Areas</a:t>
                      </a:r>
                    </a:p>
                  </a:txBody>
                  <a:tcPr/>
                </a:tc>
                <a:tc>
                  <a:txBody>
                    <a:bodyPr/>
                    <a:lstStyle/>
                    <a:p>
                      <a:r>
                        <a:rPr lang="en-GB" dirty="0"/>
                        <a:t>Sub-areas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Grading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Remarks</a:t>
                      </a:r>
                    </a:p>
                  </a:txBody>
                  <a:tcPr/>
                </a:tc>
                <a:extLst>
                  <a:ext uri="{0D108BD9-81ED-4DB2-BD59-A6C34878D82A}">
                    <a16:rowId xmlns:a16="http://schemas.microsoft.com/office/drawing/2014/main" xmlns="" val="10000"/>
                  </a:ext>
                </a:extLst>
              </a:tr>
              <a:tr h="563210">
                <a:tc rowSpan="8">
                  <a:txBody>
                    <a:bodyPr/>
                    <a:lstStyle/>
                    <a:p>
                      <a:r>
                        <a:rPr lang="en-GB" sz="2000" dirty="0"/>
                        <a:t>Language</a:t>
                      </a:r>
                    </a:p>
                    <a:p>
                      <a:r>
                        <a:rPr lang="en-GB" sz="2000" dirty="0"/>
                        <a:t>(Loud Reading)</a:t>
                      </a:r>
                    </a:p>
                  </a:txBody>
                  <a:tcPr/>
                </a:tc>
                <a:tc>
                  <a:txBody>
                    <a:bodyPr/>
                    <a:lstStyle/>
                    <a:p>
                      <a:pPr marL="342900" indent="-342900">
                        <a:buFont typeface="Wingdings" panose="05000000000000000000" pitchFamily="2" charset="2"/>
                        <a:buChar char="Ø"/>
                      </a:pPr>
                      <a:r>
                        <a:rPr lang="en-GB" sz="2000" dirty="0"/>
                        <a:t>Reads English</a:t>
                      </a:r>
                      <a:r>
                        <a:rPr lang="en-GB" sz="2000" baseline="0" dirty="0"/>
                        <a:t> with fluency, proper pronunciation and proper pauses.  </a:t>
                      </a:r>
                      <a:endParaRPr lang="en-GB" sz="2000" dirty="0"/>
                    </a:p>
                  </a:txBody>
                  <a:tcPr/>
                </a:tc>
                <a:tc>
                  <a:txBody>
                    <a:bodyPr/>
                    <a:lstStyle/>
                    <a:p>
                      <a:r>
                        <a:rPr lang="en-GB" sz="2000" dirty="0"/>
                        <a:t>As per SBA</a:t>
                      </a:r>
                    </a:p>
                  </a:txBody>
                  <a:tcPr/>
                </a:tc>
                <a:tc>
                  <a:txBody>
                    <a:bodyPr/>
                    <a:lstStyle/>
                    <a:p>
                      <a:endParaRPr lang="en-GB" sz="2000" dirty="0"/>
                    </a:p>
                  </a:txBody>
                  <a:tcPr/>
                </a:tc>
                <a:extLst>
                  <a:ext uri="{0D108BD9-81ED-4DB2-BD59-A6C34878D82A}">
                    <a16:rowId xmlns:a16="http://schemas.microsoft.com/office/drawing/2014/main" xmlns="" val="10001"/>
                  </a:ext>
                </a:extLst>
              </a:tr>
              <a:tr h="679966">
                <a:tc vMerge="1">
                  <a:txBody>
                    <a:bodyPr/>
                    <a:lstStyle/>
                    <a:p>
                      <a:endParaRPr lang="en-GB" sz="2000" dirty="0"/>
                    </a:p>
                  </a:txBody>
                  <a:tcPr/>
                </a:tc>
                <a:tc>
                  <a:txBody>
                    <a:bodyPr/>
                    <a:lstStyle/>
                    <a:p>
                      <a:pPr marL="342900" indent="-342900">
                        <a:buFont typeface="Wingdings" panose="05000000000000000000" pitchFamily="2" charset="2"/>
                        <a:buChar char="Ø"/>
                      </a:pPr>
                      <a:r>
                        <a:rPr lang="en-GB" sz="2000" dirty="0"/>
                        <a:t>Reads English</a:t>
                      </a:r>
                      <a:r>
                        <a:rPr lang="en-GB" sz="2000" baseline="0" dirty="0"/>
                        <a:t> with proper pronunciation.</a:t>
                      </a:r>
                      <a:endParaRPr lang="en-GB"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a:t>As per SBA</a:t>
                      </a:r>
                    </a:p>
                  </a:txBody>
                  <a:tcPr/>
                </a:tc>
                <a:tc>
                  <a:txBody>
                    <a:bodyPr/>
                    <a:lstStyle/>
                    <a:p>
                      <a:endParaRPr lang="en-GB" sz="2000"/>
                    </a:p>
                  </a:txBody>
                  <a:tcPr/>
                </a:tc>
                <a:extLst>
                  <a:ext uri="{0D108BD9-81ED-4DB2-BD59-A6C34878D82A}">
                    <a16:rowId xmlns:a16="http://schemas.microsoft.com/office/drawing/2014/main" xmlns="" val="10002"/>
                  </a:ext>
                </a:extLst>
              </a:tr>
              <a:tr h="438528">
                <a:tc vMerge="1">
                  <a:txBody>
                    <a:bodyPr/>
                    <a:lstStyle/>
                    <a:p>
                      <a:endParaRPr lang="en-GB" sz="2000" dirty="0"/>
                    </a:p>
                  </a:txBody>
                  <a:tcPr/>
                </a:tc>
                <a:tc>
                  <a:txBody>
                    <a:bodyPr/>
                    <a:lstStyle/>
                    <a:p>
                      <a:pPr marL="342900" marR="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2000" dirty="0"/>
                        <a:t>Reads English</a:t>
                      </a:r>
                      <a:r>
                        <a:rPr lang="en-GB" sz="2000" baseline="0" dirty="0"/>
                        <a:t> with proper pauses.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a:t>As per SBA</a:t>
                      </a:r>
                    </a:p>
                  </a:txBody>
                  <a:tcPr/>
                </a:tc>
                <a:tc>
                  <a:txBody>
                    <a:bodyPr/>
                    <a:lstStyle/>
                    <a:p>
                      <a:endParaRPr lang="en-GB" sz="2000" dirty="0"/>
                    </a:p>
                  </a:txBody>
                  <a:tcPr/>
                </a:tc>
                <a:extLst>
                  <a:ext uri="{0D108BD9-81ED-4DB2-BD59-A6C34878D82A}">
                    <a16:rowId xmlns:a16="http://schemas.microsoft.com/office/drawing/2014/main" xmlns="" val="10003"/>
                  </a:ext>
                </a:extLst>
              </a:tr>
              <a:tr h="462066">
                <a:tc vMerge="1">
                  <a:txBody>
                    <a:bodyPr/>
                    <a:lstStyle/>
                    <a:p>
                      <a:endParaRPr lang="en-GB" sz="2000" dirty="0"/>
                    </a:p>
                  </a:txBody>
                  <a:tcPr/>
                </a:tc>
                <a:tc>
                  <a:txBody>
                    <a:bodyPr/>
                    <a:lstStyle/>
                    <a:p>
                      <a:pPr marL="342900" marR="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2000" dirty="0"/>
                        <a:t>Reads multi</a:t>
                      </a:r>
                      <a:r>
                        <a:rPr lang="en-GB" sz="2000" baseline="0" dirty="0"/>
                        <a:t> syllabic words easily</a:t>
                      </a:r>
                      <a:endParaRPr lang="en-GB"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a:t>As per SBA</a:t>
                      </a:r>
                    </a:p>
                  </a:txBody>
                  <a:tcPr/>
                </a:tc>
                <a:tc>
                  <a:txBody>
                    <a:bodyPr/>
                    <a:lstStyle/>
                    <a:p>
                      <a:endParaRPr lang="en-GB" sz="2000" dirty="0"/>
                    </a:p>
                  </a:txBody>
                  <a:tcPr/>
                </a:tc>
                <a:extLst>
                  <a:ext uri="{0D108BD9-81ED-4DB2-BD59-A6C34878D82A}">
                    <a16:rowId xmlns:a16="http://schemas.microsoft.com/office/drawing/2014/main" xmlns="" val="10004"/>
                  </a:ext>
                </a:extLst>
              </a:tr>
              <a:tr h="462066">
                <a:tc vMerge="1">
                  <a:txBody>
                    <a:bodyPr/>
                    <a:lstStyle/>
                    <a:p>
                      <a:endParaRPr lang="en-GB" sz="2000" dirty="0"/>
                    </a:p>
                  </a:txBody>
                  <a:tcPr/>
                </a:tc>
                <a:tc>
                  <a:txBody>
                    <a:bodyPr/>
                    <a:lstStyle/>
                    <a:p>
                      <a:pPr marL="342900" indent="-342900">
                        <a:buFont typeface="Wingdings" panose="05000000000000000000" pitchFamily="2" charset="2"/>
                        <a:buChar char="Ø"/>
                      </a:pPr>
                      <a:r>
                        <a:rPr lang="en-GB" sz="2000" dirty="0"/>
                        <a:t>Knows the</a:t>
                      </a:r>
                      <a:r>
                        <a:rPr lang="en-GB" sz="2000" baseline="0" dirty="0"/>
                        <a:t> punctuation marks.</a:t>
                      </a:r>
                      <a:endParaRPr lang="en-GB"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a:t>As per SBA</a:t>
                      </a:r>
                    </a:p>
                  </a:txBody>
                  <a:tcPr/>
                </a:tc>
                <a:tc>
                  <a:txBody>
                    <a:bodyPr/>
                    <a:lstStyle/>
                    <a:p>
                      <a:endParaRPr lang="en-GB" sz="2000" dirty="0"/>
                    </a:p>
                  </a:txBody>
                  <a:tcPr/>
                </a:tc>
                <a:extLst>
                  <a:ext uri="{0D108BD9-81ED-4DB2-BD59-A6C34878D82A}">
                    <a16:rowId xmlns:a16="http://schemas.microsoft.com/office/drawing/2014/main" xmlns="" val="10005"/>
                  </a:ext>
                </a:extLst>
              </a:tr>
              <a:tr h="704498">
                <a:tc vMerge="1">
                  <a:txBody>
                    <a:bodyPr/>
                    <a:lstStyle/>
                    <a:p>
                      <a:endParaRPr lang="en-GB" sz="2000" dirty="0"/>
                    </a:p>
                  </a:txBody>
                  <a:tcPr/>
                </a:tc>
                <a:tc>
                  <a:txBody>
                    <a:bodyPr/>
                    <a:lstStyle/>
                    <a:p>
                      <a:pPr marL="342900" indent="-342900">
                        <a:buFont typeface="Wingdings" panose="05000000000000000000" pitchFamily="2" charset="2"/>
                        <a:buChar char="Ø"/>
                      </a:pPr>
                      <a:r>
                        <a:rPr lang="en-GB" sz="2000" dirty="0"/>
                        <a:t>Uses the</a:t>
                      </a:r>
                      <a:r>
                        <a:rPr lang="en-GB" sz="2000" baseline="0" dirty="0"/>
                        <a:t> punctuation marks properly while reading.</a:t>
                      </a:r>
                      <a:endParaRPr lang="en-GB"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a:t>As per SBA</a:t>
                      </a:r>
                    </a:p>
                  </a:txBody>
                  <a:tcPr/>
                </a:tc>
                <a:tc>
                  <a:txBody>
                    <a:bodyPr/>
                    <a:lstStyle/>
                    <a:p>
                      <a:endParaRPr lang="en-GB" sz="2000"/>
                    </a:p>
                  </a:txBody>
                  <a:tcPr/>
                </a:tc>
                <a:extLst>
                  <a:ext uri="{0D108BD9-81ED-4DB2-BD59-A6C34878D82A}">
                    <a16:rowId xmlns:a16="http://schemas.microsoft.com/office/drawing/2014/main" xmlns="" val="10006"/>
                  </a:ext>
                </a:extLst>
              </a:tr>
              <a:tr h="563210">
                <a:tc vMerge="1">
                  <a:txBody>
                    <a:bodyPr/>
                    <a:lstStyle/>
                    <a:p>
                      <a:endParaRPr lang="en-GB" sz="2000" dirty="0"/>
                    </a:p>
                  </a:txBody>
                  <a:tcPr/>
                </a:tc>
                <a:tc>
                  <a:txBody>
                    <a:bodyPr/>
                    <a:lstStyle/>
                    <a:p>
                      <a:pPr marL="342900" indent="-342900">
                        <a:buFont typeface="Wingdings" panose="05000000000000000000" pitchFamily="2" charset="2"/>
                        <a:buChar char="Ø"/>
                      </a:pPr>
                      <a:r>
                        <a:rPr lang="en-GB" sz="2000" dirty="0"/>
                        <a:t>Listens</a:t>
                      </a:r>
                      <a:r>
                        <a:rPr lang="en-GB" sz="2000" baseline="0" dirty="0"/>
                        <a:t> to the modelled reading carefully</a:t>
                      </a:r>
                      <a:endParaRPr lang="en-GB"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a:t>As per SBA</a:t>
                      </a:r>
                    </a:p>
                  </a:txBody>
                  <a:tcPr/>
                </a:tc>
                <a:tc>
                  <a:txBody>
                    <a:bodyPr/>
                    <a:lstStyle/>
                    <a:p>
                      <a:endParaRPr lang="en-GB" sz="2000"/>
                    </a:p>
                  </a:txBody>
                  <a:tcPr/>
                </a:tc>
                <a:extLst>
                  <a:ext uri="{0D108BD9-81ED-4DB2-BD59-A6C34878D82A}">
                    <a16:rowId xmlns:a16="http://schemas.microsoft.com/office/drawing/2014/main" xmlns="" val="10007"/>
                  </a:ext>
                </a:extLst>
              </a:tr>
              <a:tr h="563210">
                <a:tc vMerge="1">
                  <a:txBody>
                    <a:bodyPr/>
                    <a:lstStyle/>
                    <a:p>
                      <a:endParaRPr lang="en-GB" sz="2000" dirty="0"/>
                    </a:p>
                  </a:txBody>
                  <a:tcPr/>
                </a:tc>
                <a:tc>
                  <a:txBody>
                    <a:bodyPr/>
                    <a:lstStyle/>
                    <a:p>
                      <a:pPr marL="342900" indent="-342900">
                        <a:buFont typeface="Wingdings" panose="05000000000000000000" pitchFamily="2" charset="2"/>
                        <a:buChar char="Ø"/>
                      </a:pPr>
                      <a:r>
                        <a:rPr lang="en-GB" sz="2000" dirty="0"/>
                        <a:t>Reads English</a:t>
                      </a:r>
                      <a:r>
                        <a:rPr lang="en-GB" sz="2000" baseline="0" dirty="0"/>
                        <a:t> with fluency, proper pronunciation and proper pauses.  </a:t>
                      </a:r>
                      <a:endParaRPr lang="en-GB"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a:t>As per SBA</a:t>
                      </a:r>
                    </a:p>
                  </a:txBody>
                  <a:tcPr/>
                </a:tc>
                <a:tc>
                  <a:txBody>
                    <a:bodyPr/>
                    <a:lstStyle/>
                    <a:p>
                      <a:endParaRPr lang="en-GB" sz="2000"/>
                    </a:p>
                  </a:txBody>
                  <a:tcPr/>
                </a:tc>
                <a:extLst>
                  <a:ext uri="{0D108BD9-81ED-4DB2-BD59-A6C34878D82A}">
                    <a16:rowId xmlns:a16="http://schemas.microsoft.com/office/drawing/2014/main" xmlns="" val="10008"/>
                  </a:ext>
                </a:extLst>
              </a:tr>
              <a:tr h="563210">
                <a:tc>
                  <a:txBody>
                    <a:bodyPr/>
                    <a:lstStyle/>
                    <a:p>
                      <a:endParaRPr lang="en-GB" sz="2000" dirty="0"/>
                    </a:p>
                  </a:txBody>
                  <a:tcPr/>
                </a:tc>
                <a:tc>
                  <a:txBody>
                    <a:bodyPr/>
                    <a:lstStyle/>
                    <a:p>
                      <a:pPr marL="342900" indent="-342900">
                        <a:buFont typeface="Wingdings" panose="05000000000000000000" pitchFamily="2" charset="2"/>
                        <a:buChar char="Ø"/>
                      </a:pPr>
                      <a:r>
                        <a:rPr lang="en-GB" sz="2000" dirty="0"/>
                        <a:t>Reads English</a:t>
                      </a:r>
                      <a:r>
                        <a:rPr lang="en-GB" sz="2000" baseline="0" dirty="0"/>
                        <a:t> with proper pronunciation.</a:t>
                      </a:r>
                      <a:endParaRPr lang="en-GB"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a:t>As per SBA</a:t>
                      </a:r>
                    </a:p>
                  </a:txBody>
                  <a:tcPr/>
                </a:tc>
                <a:tc>
                  <a:txBody>
                    <a:bodyPr/>
                    <a:lstStyle/>
                    <a:p>
                      <a:endParaRPr lang="en-GB" sz="2000" dirty="0"/>
                    </a:p>
                  </a:txBody>
                  <a:tcP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val="19296533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135C4CF5-6F41-1471-D0DB-94F2B664665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9243" y="605384"/>
            <a:ext cx="7485513" cy="5520780"/>
          </a:xfrm>
        </p:spPr>
      </p:pic>
    </p:spTree>
    <p:extLst>
      <p:ext uri="{BB962C8B-B14F-4D97-AF65-F5344CB8AC3E}">
        <p14:creationId xmlns:p14="http://schemas.microsoft.com/office/powerpoint/2010/main" val="1170757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Autofit/>
          </a:bodyPr>
          <a:lstStyle/>
          <a:p>
            <a:r>
              <a:rPr lang="en-GB" sz="2800" b="1" u="sng" dirty="0">
                <a:solidFill>
                  <a:srgbClr val="FF0000"/>
                </a:solidFill>
              </a:rPr>
              <a:t>Example (Checklist)</a:t>
            </a:r>
            <a:br>
              <a:rPr lang="en-GB" sz="2800" b="1" u="sng" dirty="0">
                <a:solidFill>
                  <a:srgbClr val="FF0000"/>
                </a:solidFill>
              </a:rPr>
            </a:br>
            <a:r>
              <a:rPr lang="en-GB" sz="2800" b="1" u="sng" dirty="0">
                <a:solidFill>
                  <a:srgbClr val="FF0000"/>
                </a:solidFill>
              </a:rPr>
              <a:t>Reading Aloud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87884658"/>
              </p:ext>
            </p:extLst>
          </p:nvPr>
        </p:nvGraphicFramePr>
        <p:xfrm>
          <a:off x="457200" y="1052737"/>
          <a:ext cx="8229600" cy="5131999"/>
        </p:xfrm>
        <a:graphic>
          <a:graphicData uri="http://schemas.openxmlformats.org/drawingml/2006/table">
            <a:tbl>
              <a:tblPr firstRow="1" bandRow="1">
                <a:tableStyleId>{616DA210-FB5B-4158-B5E0-FEB733F419BA}</a:tableStyleId>
              </a:tblPr>
              <a:tblGrid>
                <a:gridCol w="6801289">
                  <a:extLst>
                    <a:ext uri="{9D8B030D-6E8A-4147-A177-3AD203B41FA5}">
                      <a16:colId xmlns:a16="http://schemas.microsoft.com/office/drawing/2014/main" xmlns="" val="20000"/>
                    </a:ext>
                  </a:extLst>
                </a:gridCol>
                <a:gridCol w="771614">
                  <a:extLst>
                    <a:ext uri="{9D8B030D-6E8A-4147-A177-3AD203B41FA5}">
                      <a16:colId xmlns:a16="http://schemas.microsoft.com/office/drawing/2014/main" xmlns="" val="20001"/>
                    </a:ext>
                  </a:extLst>
                </a:gridCol>
                <a:gridCol w="656697">
                  <a:extLst>
                    <a:ext uri="{9D8B030D-6E8A-4147-A177-3AD203B41FA5}">
                      <a16:colId xmlns:a16="http://schemas.microsoft.com/office/drawing/2014/main" xmlns="" val="20002"/>
                    </a:ext>
                  </a:extLst>
                </a:gridCol>
              </a:tblGrid>
              <a:tr h="539112">
                <a:tc>
                  <a:txBody>
                    <a:bodyPr/>
                    <a:lstStyle/>
                    <a:p>
                      <a:r>
                        <a:rPr lang="en-GB" sz="2800" dirty="0"/>
                        <a:t>Items/ Points/ Things </a:t>
                      </a:r>
                    </a:p>
                  </a:txBody>
                  <a:tcPr/>
                </a:tc>
                <a:tc>
                  <a:txBody>
                    <a:bodyPr/>
                    <a:lstStyle/>
                    <a:p>
                      <a:r>
                        <a:rPr lang="en-GB" sz="2800" dirty="0"/>
                        <a:t>Yes</a:t>
                      </a:r>
                      <a:endParaRPr lang="en-GB" dirty="0"/>
                    </a:p>
                  </a:txBody>
                  <a:tcPr/>
                </a:tc>
                <a:tc>
                  <a:txBody>
                    <a:bodyPr/>
                    <a:lstStyle/>
                    <a:p>
                      <a:r>
                        <a:rPr lang="en-GB" sz="2800" dirty="0"/>
                        <a:t>No</a:t>
                      </a:r>
                    </a:p>
                  </a:txBody>
                  <a:tcPr/>
                </a:tc>
                <a:extLst>
                  <a:ext uri="{0D108BD9-81ED-4DB2-BD59-A6C34878D82A}">
                    <a16:rowId xmlns:a16="http://schemas.microsoft.com/office/drawing/2014/main" xmlns="" val="10000"/>
                  </a:ext>
                </a:extLst>
              </a:tr>
              <a:tr h="822960">
                <a:tc>
                  <a:txBody>
                    <a:bodyPr/>
                    <a:lstStyle/>
                    <a:p>
                      <a:pPr marL="342900" indent="-342900">
                        <a:buFont typeface="Wingdings" panose="05000000000000000000" pitchFamily="2" charset="2"/>
                        <a:buChar char="Ø"/>
                      </a:pPr>
                      <a:r>
                        <a:rPr lang="en-GB" sz="2400" dirty="0"/>
                        <a:t>Reads English</a:t>
                      </a:r>
                      <a:r>
                        <a:rPr lang="en-GB" sz="2400" baseline="0" dirty="0"/>
                        <a:t> with fluency, proper pronunciation and proper pauses.  </a:t>
                      </a:r>
                      <a:endParaRPr lang="en-GB" sz="2400"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xmlns="" val="10001"/>
                  </a:ext>
                </a:extLst>
              </a:tr>
              <a:tr h="457200">
                <a:tc>
                  <a:txBody>
                    <a:bodyPr/>
                    <a:lstStyle/>
                    <a:p>
                      <a:pPr marL="342900" indent="-342900">
                        <a:buFont typeface="Wingdings" panose="05000000000000000000" pitchFamily="2" charset="2"/>
                        <a:buChar char="Ø"/>
                      </a:pPr>
                      <a:r>
                        <a:rPr lang="en-GB" sz="2400" dirty="0"/>
                        <a:t>Reads English</a:t>
                      </a:r>
                      <a:r>
                        <a:rPr lang="en-GB" sz="2400" baseline="0" dirty="0"/>
                        <a:t> with proper pronunciation.</a:t>
                      </a:r>
                      <a:endParaRPr lang="en-GB" sz="2400"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xmlns="" val="10002"/>
                  </a:ext>
                </a:extLst>
              </a:tr>
              <a:tr h="365760">
                <a:tc>
                  <a:txBody>
                    <a:bodyPr/>
                    <a:lstStyle/>
                    <a:p>
                      <a:pPr marL="342900" marR="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2400" dirty="0"/>
                        <a:t>Reads English</a:t>
                      </a:r>
                      <a:r>
                        <a:rPr lang="en-GB" sz="2400" baseline="0" dirty="0"/>
                        <a:t> with proper pauses.  </a:t>
                      </a:r>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xmlns="" val="10003"/>
                  </a:ext>
                </a:extLst>
              </a:tr>
              <a:tr h="228600">
                <a:tc>
                  <a:txBody>
                    <a:bodyPr/>
                    <a:lstStyle/>
                    <a:p>
                      <a:pPr marL="342900" marR="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2400" dirty="0"/>
                        <a:t>Reads multi</a:t>
                      </a:r>
                      <a:r>
                        <a:rPr lang="en-GB" sz="2400" baseline="0" dirty="0"/>
                        <a:t> syllabic words easily</a:t>
                      </a:r>
                      <a:endParaRPr lang="en-GB" sz="2400"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xmlns="" val="10004"/>
                  </a:ext>
                </a:extLst>
              </a:tr>
              <a:tr h="518556">
                <a:tc>
                  <a:txBody>
                    <a:bodyPr/>
                    <a:lstStyle/>
                    <a:p>
                      <a:pPr marL="342900" indent="-342900">
                        <a:buFont typeface="Wingdings" panose="05000000000000000000" pitchFamily="2" charset="2"/>
                        <a:buChar char="Ø"/>
                      </a:pPr>
                      <a:r>
                        <a:rPr lang="en-GB" sz="2400" dirty="0"/>
                        <a:t>Knows the</a:t>
                      </a:r>
                      <a:r>
                        <a:rPr lang="en-GB" sz="2400" baseline="0" dirty="0"/>
                        <a:t> punctuation marks.</a:t>
                      </a:r>
                      <a:endParaRPr lang="en-GB" sz="2400" dirty="0"/>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xmlns="" val="10005"/>
                  </a:ext>
                </a:extLst>
              </a:tr>
              <a:tr h="518556">
                <a:tc>
                  <a:txBody>
                    <a:bodyPr/>
                    <a:lstStyle/>
                    <a:p>
                      <a:pPr marL="342900" indent="-342900">
                        <a:buFont typeface="Wingdings" panose="05000000000000000000" pitchFamily="2" charset="2"/>
                        <a:buChar char="Ø"/>
                      </a:pPr>
                      <a:r>
                        <a:rPr lang="en-GB" sz="2400" dirty="0"/>
                        <a:t>Uses the</a:t>
                      </a:r>
                      <a:r>
                        <a:rPr lang="en-GB" sz="2400" baseline="0" dirty="0"/>
                        <a:t> punctuation marks properly while reading.</a:t>
                      </a:r>
                      <a:endParaRPr lang="en-GB" sz="2400" dirty="0"/>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xmlns="" val="10006"/>
                  </a:ext>
                </a:extLst>
              </a:tr>
              <a:tr h="552755">
                <a:tc>
                  <a:txBody>
                    <a:bodyPr/>
                    <a:lstStyle/>
                    <a:p>
                      <a:pPr marL="342900" indent="-342900">
                        <a:buFont typeface="Wingdings" panose="05000000000000000000" pitchFamily="2" charset="2"/>
                        <a:buChar char="Ø"/>
                      </a:pPr>
                      <a:r>
                        <a:rPr lang="en-GB" sz="2400" dirty="0"/>
                        <a:t>Listens</a:t>
                      </a:r>
                      <a:r>
                        <a:rPr lang="en-GB" sz="2400" baseline="0" dirty="0"/>
                        <a:t> to the modelled reading carefully</a:t>
                      </a:r>
                      <a:endParaRPr lang="en-GB" sz="2400" dirty="0"/>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xmlns="" val="10007"/>
                  </a:ext>
                </a:extLst>
              </a:tr>
              <a:tr h="504056">
                <a:tc>
                  <a:txBody>
                    <a:bodyPr/>
                    <a:lstStyle/>
                    <a:p>
                      <a:pPr marL="342900" indent="-342900">
                        <a:buFont typeface="Wingdings" panose="05000000000000000000" pitchFamily="2" charset="2"/>
                        <a:buChar char="Ø"/>
                      </a:pPr>
                      <a:r>
                        <a:rPr lang="en-GB" sz="2400" dirty="0"/>
                        <a:t>Actively</a:t>
                      </a:r>
                      <a:r>
                        <a:rPr lang="en-GB" sz="2400" baseline="0" dirty="0"/>
                        <a:t> participates in echo and choral reading.</a:t>
                      </a:r>
                      <a:endParaRPr lang="en-GB" sz="2400" dirty="0"/>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18755490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E73AD7D5-1FA9-83B0-1375-68FA796EE55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7251" y="1283052"/>
            <a:ext cx="7209498" cy="4843112"/>
          </a:xfrm>
        </p:spPr>
      </p:pic>
      <p:pic>
        <p:nvPicPr>
          <p:cNvPr id="5" name="Picture 5">
            <a:extLst>
              <a:ext uri="{FF2B5EF4-FFF2-40B4-BE49-F238E27FC236}">
                <a16:creationId xmlns:a16="http://schemas.microsoft.com/office/drawing/2014/main" xmlns="" id="{BE991860-A690-551A-1CA9-E83020BFEB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2432" y="146048"/>
            <a:ext cx="5143500" cy="1171575"/>
          </a:xfrm>
          <a:prstGeom prst="rect">
            <a:avLst/>
          </a:prstGeom>
        </p:spPr>
      </p:pic>
    </p:spTree>
    <p:extLst>
      <p:ext uri="{BB962C8B-B14F-4D97-AF65-F5344CB8AC3E}">
        <p14:creationId xmlns:p14="http://schemas.microsoft.com/office/powerpoint/2010/main" val="36593522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634082"/>
          </a:xfrm>
        </p:spPr>
        <p:txBody>
          <a:bodyPr>
            <a:noAutofit/>
          </a:bodyPr>
          <a:lstStyle/>
          <a:p>
            <a:r>
              <a:rPr lang="en-GB" sz="4800" b="1" u="sng" dirty="0">
                <a:solidFill>
                  <a:srgbClr val="FF0000"/>
                </a:solidFill>
              </a:rPr>
              <a:t>Rating Scale (Example)</a:t>
            </a:r>
            <a:endParaRPr lang="en-GB" sz="4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11829483"/>
              </p:ext>
            </p:extLst>
          </p:nvPr>
        </p:nvGraphicFramePr>
        <p:xfrm>
          <a:off x="458721" y="980728"/>
          <a:ext cx="8229599" cy="5461550"/>
        </p:xfrm>
        <a:graphic>
          <a:graphicData uri="http://schemas.openxmlformats.org/drawingml/2006/table">
            <a:tbl>
              <a:tblPr firstRow="1" bandRow="1">
                <a:tableStyleId>{5C22544A-7EE6-4342-B048-85BDC9FD1C3A}</a:tableStyleId>
              </a:tblPr>
              <a:tblGrid>
                <a:gridCol w="230695">
                  <a:extLst>
                    <a:ext uri="{9D8B030D-6E8A-4147-A177-3AD203B41FA5}">
                      <a16:colId xmlns:a16="http://schemas.microsoft.com/office/drawing/2014/main" xmlns="" val="20000"/>
                    </a:ext>
                  </a:extLst>
                </a:gridCol>
                <a:gridCol w="5390534">
                  <a:extLst>
                    <a:ext uri="{9D8B030D-6E8A-4147-A177-3AD203B41FA5}">
                      <a16:colId xmlns:a16="http://schemas.microsoft.com/office/drawing/2014/main" xmlns="" val="20001"/>
                    </a:ext>
                  </a:extLst>
                </a:gridCol>
                <a:gridCol w="487787">
                  <a:extLst>
                    <a:ext uri="{9D8B030D-6E8A-4147-A177-3AD203B41FA5}">
                      <a16:colId xmlns:a16="http://schemas.microsoft.com/office/drawing/2014/main" xmlns="" val="20002"/>
                    </a:ext>
                  </a:extLst>
                </a:gridCol>
                <a:gridCol w="487787">
                  <a:extLst>
                    <a:ext uri="{9D8B030D-6E8A-4147-A177-3AD203B41FA5}">
                      <a16:colId xmlns:a16="http://schemas.microsoft.com/office/drawing/2014/main" xmlns="" val="20003"/>
                    </a:ext>
                  </a:extLst>
                </a:gridCol>
                <a:gridCol w="569085">
                  <a:extLst>
                    <a:ext uri="{9D8B030D-6E8A-4147-A177-3AD203B41FA5}">
                      <a16:colId xmlns:a16="http://schemas.microsoft.com/office/drawing/2014/main" xmlns="" val="20004"/>
                    </a:ext>
                  </a:extLst>
                </a:gridCol>
                <a:gridCol w="569085">
                  <a:extLst>
                    <a:ext uri="{9D8B030D-6E8A-4147-A177-3AD203B41FA5}">
                      <a16:colId xmlns:a16="http://schemas.microsoft.com/office/drawing/2014/main" xmlns="" val="20005"/>
                    </a:ext>
                  </a:extLst>
                </a:gridCol>
                <a:gridCol w="494626">
                  <a:extLst>
                    <a:ext uri="{9D8B030D-6E8A-4147-A177-3AD203B41FA5}">
                      <a16:colId xmlns:a16="http://schemas.microsoft.com/office/drawing/2014/main" xmlns="" val="20006"/>
                    </a:ext>
                  </a:extLst>
                </a:gridCol>
              </a:tblGrid>
              <a:tr h="463170">
                <a:tc>
                  <a:txBody>
                    <a:bodyPr/>
                    <a:lstStyle/>
                    <a:p>
                      <a:pPr marL="0" indent="0">
                        <a:buFont typeface="Wingdings" panose="05000000000000000000" pitchFamily="2" charset="2"/>
                        <a:buNone/>
                      </a:pPr>
                      <a:endParaRPr lang="en-GB" sz="2400" dirty="0"/>
                    </a:p>
                  </a:txBody>
                  <a:tcPr/>
                </a:tc>
                <a:tc>
                  <a:txBody>
                    <a:bodyPr/>
                    <a:lstStyle/>
                    <a:p>
                      <a:r>
                        <a:rPr lang="en-GB" sz="2400" dirty="0"/>
                        <a:t>Name of the Item (Question)</a:t>
                      </a:r>
                    </a:p>
                  </a:txBody>
                  <a:tcPr/>
                </a:tc>
                <a:tc gridSpan="5">
                  <a:txBody>
                    <a:bodyPr/>
                    <a:lstStyle/>
                    <a:p>
                      <a:r>
                        <a:rPr lang="en-GB" sz="2400" dirty="0"/>
                        <a:t>Please Circle One</a:t>
                      </a:r>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xmlns="" val="10000"/>
                  </a:ext>
                </a:extLst>
              </a:tr>
              <a:tr h="773256">
                <a:tc>
                  <a:txBody>
                    <a:bodyPr/>
                    <a:lstStyle/>
                    <a:p>
                      <a:pPr marL="285750" indent="-285750">
                        <a:buFont typeface="Wingdings" panose="05000000000000000000" pitchFamily="2" charset="2"/>
                        <a:buChar char="Ø"/>
                      </a:pPr>
                      <a:endParaRPr lang="en-GB" dirty="0"/>
                    </a:p>
                  </a:txBody>
                  <a:tcPr/>
                </a:tc>
                <a:tc>
                  <a:txBody>
                    <a:bodyPr/>
                    <a:lstStyle/>
                    <a:p>
                      <a:pPr marL="342900" indent="-342900">
                        <a:buFont typeface="Wingdings" panose="05000000000000000000" pitchFamily="2" charset="2"/>
                        <a:buChar char="Ø"/>
                      </a:pPr>
                      <a:r>
                        <a:rPr lang="en-GB" sz="2400" dirty="0"/>
                        <a:t>Reads English</a:t>
                      </a:r>
                      <a:r>
                        <a:rPr lang="en-GB" sz="2400" baseline="0" dirty="0"/>
                        <a:t> with fluency, proper pronunciation and proper pauses.  </a:t>
                      </a:r>
                      <a:endParaRPr lang="en-GB" sz="2400" dirty="0"/>
                    </a:p>
                  </a:txBody>
                  <a:tcPr/>
                </a:tc>
                <a:tc>
                  <a:txBody>
                    <a:bodyPr/>
                    <a:lstStyle/>
                    <a:p>
                      <a:r>
                        <a:rPr lang="en-GB" dirty="0"/>
                        <a:t>1</a:t>
                      </a:r>
                    </a:p>
                  </a:txBody>
                  <a:tcPr/>
                </a:tc>
                <a:tc>
                  <a:txBody>
                    <a:bodyPr/>
                    <a:lstStyle/>
                    <a:p>
                      <a:r>
                        <a:rPr lang="en-GB" dirty="0"/>
                        <a:t>2</a:t>
                      </a:r>
                    </a:p>
                  </a:txBody>
                  <a:tcPr/>
                </a:tc>
                <a:tc>
                  <a:txBody>
                    <a:bodyPr/>
                    <a:lstStyle/>
                    <a:p>
                      <a:r>
                        <a:rPr lang="en-GB" dirty="0"/>
                        <a:t>3</a:t>
                      </a:r>
                    </a:p>
                  </a:txBody>
                  <a:tcPr/>
                </a:tc>
                <a:tc>
                  <a:txBody>
                    <a:bodyPr/>
                    <a:lstStyle/>
                    <a:p>
                      <a:r>
                        <a:rPr lang="en-GB" dirty="0"/>
                        <a:t>4</a:t>
                      </a:r>
                    </a:p>
                  </a:txBody>
                  <a:tcPr/>
                </a:tc>
                <a:tc>
                  <a:txBody>
                    <a:bodyPr/>
                    <a:lstStyle/>
                    <a:p>
                      <a:r>
                        <a:rPr lang="en-GB" dirty="0"/>
                        <a:t>5</a:t>
                      </a:r>
                    </a:p>
                  </a:txBody>
                  <a:tcPr/>
                </a:tc>
                <a:extLst>
                  <a:ext uri="{0D108BD9-81ED-4DB2-BD59-A6C34878D82A}">
                    <a16:rowId xmlns:a16="http://schemas.microsoft.com/office/drawing/2014/main" xmlns="" val="10001"/>
                  </a:ext>
                </a:extLst>
              </a:tr>
              <a:tr h="463170">
                <a:tc>
                  <a:txBody>
                    <a:bodyPr/>
                    <a:lstStyle/>
                    <a:p>
                      <a:pPr marL="285750" indent="-285750">
                        <a:buFont typeface="Wingdings" panose="05000000000000000000" pitchFamily="2" charset="2"/>
                        <a:buChar char="Ø"/>
                      </a:pPr>
                      <a:endParaRPr lang="en-GB" dirty="0"/>
                    </a:p>
                  </a:txBody>
                  <a:tcPr/>
                </a:tc>
                <a:tc>
                  <a:txBody>
                    <a:bodyPr/>
                    <a:lstStyle/>
                    <a:p>
                      <a:pPr marL="342900" indent="-342900">
                        <a:buFont typeface="Wingdings" panose="05000000000000000000" pitchFamily="2" charset="2"/>
                        <a:buChar char="Ø"/>
                      </a:pPr>
                      <a:r>
                        <a:rPr lang="en-GB" sz="2400" dirty="0"/>
                        <a:t>Reads English</a:t>
                      </a:r>
                      <a:r>
                        <a:rPr lang="en-GB" sz="2400" baseline="0" dirty="0"/>
                        <a:t> with proper pronunciation.</a:t>
                      </a:r>
                      <a:endParaRPr lang="en-GB" sz="2400" dirty="0"/>
                    </a:p>
                  </a:txBody>
                  <a:tcPr/>
                </a:tc>
                <a:tc>
                  <a:txBody>
                    <a:bodyPr/>
                    <a:lstStyle/>
                    <a:p>
                      <a:r>
                        <a:rPr lang="en-GB" dirty="0"/>
                        <a:t>1</a:t>
                      </a:r>
                    </a:p>
                  </a:txBody>
                  <a:tcPr/>
                </a:tc>
                <a:tc>
                  <a:txBody>
                    <a:bodyPr/>
                    <a:lstStyle/>
                    <a:p>
                      <a:r>
                        <a:rPr lang="en-GB" dirty="0"/>
                        <a:t>2</a:t>
                      </a:r>
                    </a:p>
                  </a:txBody>
                  <a:tcPr/>
                </a:tc>
                <a:tc>
                  <a:txBody>
                    <a:bodyPr/>
                    <a:lstStyle/>
                    <a:p>
                      <a:r>
                        <a:rPr lang="en-GB" dirty="0"/>
                        <a:t>3</a:t>
                      </a:r>
                    </a:p>
                  </a:txBody>
                  <a:tcPr/>
                </a:tc>
                <a:tc>
                  <a:txBody>
                    <a:bodyPr/>
                    <a:lstStyle/>
                    <a:p>
                      <a:r>
                        <a:rPr lang="en-GB" dirty="0"/>
                        <a:t>4</a:t>
                      </a:r>
                    </a:p>
                  </a:txBody>
                  <a:tcPr/>
                </a:tc>
                <a:tc>
                  <a:txBody>
                    <a:bodyPr/>
                    <a:lstStyle/>
                    <a:p>
                      <a:r>
                        <a:rPr lang="en-GB" dirty="0"/>
                        <a:t>5</a:t>
                      </a:r>
                    </a:p>
                  </a:txBody>
                  <a:tcPr/>
                </a:tc>
                <a:extLst>
                  <a:ext uri="{0D108BD9-81ED-4DB2-BD59-A6C34878D82A}">
                    <a16:rowId xmlns:a16="http://schemas.microsoft.com/office/drawing/2014/main" xmlns="" val="10002"/>
                  </a:ext>
                </a:extLst>
              </a:tr>
              <a:tr h="554412">
                <a:tc>
                  <a:txBody>
                    <a:bodyPr/>
                    <a:lstStyle/>
                    <a:p>
                      <a:pPr marL="285750" indent="-285750">
                        <a:buFont typeface="Wingdings" panose="05000000000000000000" pitchFamily="2" charset="2"/>
                        <a:buChar char="Ø"/>
                      </a:pPr>
                      <a:endParaRPr lang="en-GB" dirty="0"/>
                    </a:p>
                  </a:txBody>
                  <a:tcPr/>
                </a:tc>
                <a:tc>
                  <a:txBody>
                    <a:bodyPr/>
                    <a:lstStyle/>
                    <a:p>
                      <a:pPr marL="342900" marR="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2400" dirty="0"/>
                        <a:t>Reads English</a:t>
                      </a:r>
                      <a:r>
                        <a:rPr lang="en-GB" sz="2400" baseline="0" dirty="0"/>
                        <a:t> with proper pauses.  </a:t>
                      </a:r>
                    </a:p>
                  </a:txBody>
                  <a:tcPr/>
                </a:tc>
                <a:tc>
                  <a:txBody>
                    <a:bodyPr/>
                    <a:lstStyle/>
                    <a:p>
                      <a:r>
                        <a:rPr lang="en-GB" dirty="0"/>
                        <a:t>1</a:t>
                      </a:r>
                    </a:p>
                  </a:txBody>
                  <a:tcPr/>
                </a:tc>
                <a:tc>
                  <a:txBody>
                    <a:bodyPr/>
                    <a:lstStyle/>
                    <a:p>
                      <a:r>
                        <a:rPr lang="en-GB" dirty="0"/>
                        <a:t>2</a:t>
                      </a:r>
                    </a:p>
                  </a:txBody>
                  <a:tcPr/>
                </a:tc>
                <a:tc>
                  <a:txBody>
                    <a:bodyPr/>
                    <a:lstStyle/>
                    <a:p>
                      <a:r>
                        <a:rPr lang="en-GB" dirty="0"/>
                        <a:t>3</a:t>
                      </a:r>
                    </a:p>
                  </a:txBody>
                  <a:tcPr/>
                </a:tc>
                <a:tc>
                  <a:txBody>
                    <a:bodyPr/>
                    <a:lstStyle/>
                    <a:p>
                      <a:r>
                        <a:rPr lang="en-GB" dirty="0"/>
                        <a:t>4</a:t>
                      </a:r>
                    </a:p>
                  </a:txBody>
                  <a:tcPr/>
                </a:tc>
                <a:tc>
                  <a:txBody>
                    <a:bodyPr/>
                    <a:lstStyle/>
                    <a:p>
                      <a:r>
                        <a:rPr lang="en-GB" dirty="0"/>
                        <a:t>5</a:t>
                      </a:r>
                    </a:p>
                  </a:txBody>
                  <a:tcPr/>
                </a:tc>
                <a:extLst>
                  <a:ext uri="{0D108BD9-81ED-4DB2-BD59-A6C34878D82A}">
                    <a16:rowId xmlns:a16="http://schemas.microsoft.com/office/drawing/2014/main" xmlns="" val="10003"/>
                  </a:ext>
                </a:extLst>
              </a:tr>
              <a:tr h="576064">
                <a:tc>
                  <a:txBody>
                    <a:bodyPr/>
                    <a:lstStyle/>
                    <a:p>
                      <a:pPr marL="285750" indent="-285750">
                        <a:buFont typeface="Wingdings" panose="05000000000000000000" pitchFamily="2" charset="2"/>
                        <a:buChar char="Ø"/>
                      </a:pPr>
                      <a:endParaRPr lang="en-GB" dirty="0"/>
                    </a:p>
                  </a:txBody>
                  <a:tcPr/>
                </a:tc>
                <a:tc>
                  <a:txBody>
                    <a:bodyPr/>
                    <a:lstStyle/>
                    <a:p>
                      <a:pPr marL="342900" marR="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2400" dirty="0"/>
                        <a:t>Reads multi</a:t>
                      </a:r>
                      <a:r>
                        <a:rPr lang="en-GB" sz="2400" baseline="0" dirty="0"/>
                        <a:t> syllabic words easily</a:t>
                      </a:r>
                      <a:endParaRPr lang="en-GB" sz="2400" dirty="0"/>
                    </a:p>
                  </a:txBody>
                  <a:tcPr/>
                </a:tc>
                <a:tc>
                  <a:txBody>
                    <a:bodyPr/>
                    <a:lstStyle/>
                    <a:p>
                      <a:r>
                        <a:rPr lang="en-GB" dirty="0"/>
                        <a:t>1</a:t>
                      </a:r>
                    </a:p>
                  </a:txBody>
                  <a:tcPr/>
                </a:tc>
                <a:tc>
                  <a:txBody>
                    <a:bodyPr/>
                    <a:lstStyle/>
                    <a:p>
                      <a:r>
                        <a:rPr lang="en-GB" dirty="0"/>
                        <a:t>2</a:t>
                      </a:r>
                    </a:p>
                  </a:txBody>
                  <a:tcPr/>
                </a:tc>
                <a:tc>
                  <a:txBody>
                    <a:bodyPr/>
                    <a:lstStyle/>
                    <a:p>
                      <a:r>
                        <a:rPr lang="en-GB" dirty="0"/>
                        <a:t>3</a:t>
                      </a:r>
                    </a:p>
                  </a:txBody>
                  <a:tcPr/>
                </a:tc>
                <a:tc>
                  <a:txBody>
                    <a:bodyPr/>
                    <a:lstStyle/>
                    <a:p>
                      <a:r>
                        <a:rPr lang="en-GB" dirty="0"/>
                        <a:t>4</a:t>
                      </a:r>
                    </a:p>
                  </a:txBody>
                  <a:tcPr/>
                </a:tc>
                <a:tc>
                  <a:txBody>
                    <a:bodyPr/>
                    <a:lstStyle/>
                    <a:p>
                      <a:r>
                        <a:rPr lang="en-GB" dirty="0"/>
                        <a:t>5</a:t>
                      </a:r>
                    </a:p>
                  </a:txBody>
                  <a:tcPr/>
                </a:tc>
                <a:extLst>
                  <a:ext uri="{0D108BD9-81ED-4DB2-BD59-A6C34878D82A}">
                    <a16:rowId xmlns:a16="http://schemas.microsoft.com/office/drawing/2014/main" xmlns="" val="10004"/>
                  </a:ext>
                </a:extLst>
              </a:tr>
              <a:tr h="576064">
                <a:tc>
                  <a:txBody>
                    <a:bodyPr/>
                    <a:lstStyle/>
                    <a:p>
                      <a:pPr marL="285750" indent="-285750">
                        <a:buFont typeface="Wingdings" panose="05000000000000000000" pitchFamily="2" charset="2"/>
                        <a:buChar char="Ø"/>
                      </a:pPr>
                      <a:endParaRPr lang="en-GB" dirty="0"/>
                    </a:p>
                  </a:txBody>
                  <a:tcPr/>
                </a:tc>
                <a:tc>
                  <a:txBody>
                    <a:bodyPr/>
                    <a:lstStyle/>
                    <a:p>
                      <a:pPr marL="342900" indent="-342900">
                        <a:buFont typeface="Wingdings" panose="05000000000000000000" pitchFamily="2" charset="2"/>
                        <a:buChar char="Ø"/>
                      </a:pPr>
                      <a:r>
                        <a:rPr lang="en-GB" sz="2400" dirty="0"/>
                        <a:t>Knows the</a:t>
                      </a:r>
                      <a:r>
                        <a:rPr lang="en-GB" sz="2400" baseline="0" dirty="0"/>
                        <a:t> punctuation marks.</a:t>
                      </a:r>
                      <a:endParaRPr lang="en-GB" sz="2400" dirty="0"/>
                    </a:p>
                  </a:txBody>
                  <a:tcPr/>
                </a:tc>
                <a:tc>
                  <a:txBody>
                    <a:bodyPr/>
                    <a:lstStyle/>
                    <a:p>
                      <a:r>
                        <a:rPr lang="en-GB" dirty="0"/>
                        <a:t>1</a:t>
                      </a:r>
                    </a:p>
                  </a:txBody>
                  <a:tcPr/>
                </a:tc>
                <a:tc>
                  <a:txBody>
                    <a:bodyPr/>
                    <a:lstStyle/>
                    <a:p>
                      <a:r>
                        <a:rPr lang="en-GB" dirty="0"/>
                        <a:t>2</a:t>
                      </a:r>
                    </a:p>
                  </a:txBody>
                  <a:tcPr/>
                </a:tc>
                <a:tc>
                  <a:txBody>
                    <a:bodyPr/>
                    <a:lstStyle/>
                    <a:p>
                      <a:r>
                        <a:rPr lang="en-GB" dirty="0"/>
                        <a:t>3</a:t>
                      </a:r>
                    </a:p>
                  </a:txBody>
                  <a:tcPr/>
                </a:tc>
                <a:tc>
                  <a:txBody>
                    <a:bodyPr/>
                    <a:lstStyle/>
                    <a:p>
                      <a:r>
                        <a:rPr lang="en-GB" dirty="0"/>
                        <a:t>4</a:t>
                      </a:r>
                    </a:p>
                  </a:txBody>
                  <a:tcPr/>
                </a:tc>
                <a:tc>
                  <a:txBody>
                    <a:bodyPr/>
                    <a:lstStyle/>
                    <a:p>
                      <a:r>
                        <a:rPr lang="en-GB" dirty="0"/>
                        <a:t>5</a:t>
                      </a:r>
                    </a:p>
                  </a:txBody>
                  <a:tcPr/>
                </a:tc>
                <a:extLst>
                  <a:ext uri="{0D108BD9-81ED-4DB2-BD59-A6C34878D82A}">
                    <a16:rowId xmlns:a16="http://schemas.microsoft.com/office/drawing/2014/main" xmlns="" val="10005"/>
                  </a:ext>
                </a:extLst>
              </a:tr>
              <a:tr h="792088">
                <a:tc>
                  <a:txBody>
                    <a:bodyPr/>
                    <a:lstStyle/>
                    <a:p>
                      <a:pPr marL="285750" indent="-285750">
                        <a:buFont typeface="Wingdings" panose="05000000000000000000" pitchFamily="2" charset="2"/>
                        <a:buChar char="Ø"/>
                      </a:pPr>
                      <a:endParaRPr lang="en-GB" dirty="0"/>
                    </a:p>
                  </a:txBody>
                  <a:tcPr/>
                </a:tc>
                <a:tc>
                  <a:txBody>
                    <a:bodyPr/>
                    <a:lstStyle/>
                    <a:p>
                      <a:pPr marL="342900" indent="-342900">
                        <a:buFont typeface="Wingdings" panose="05000000000000000000" pitchFamily="2" charset="2"/>
                        <a:buChar char="Ø"/>
                      </a:pPr>
                      <a:r>
                        <a:rPr lang="en-GB" sz="2400" dirty="0"/>
                        <a:t>Uses the</a:t>
                      </a:r>
                      <a:r>
                        <a:rPr lang="en-GB" sz="2400" baseline="0" dirty="0"/>
                        <a:t> punctuation marks properly while reading.</a:t>
                      </a:r>
                      <a:endParaRPr lang="en-GB" sz="2400" dirty="0"/>
                    </a:p>
                  </a:txBody>
                  <a:tcPr/>
                </a:tc>
                <a:tc>
                  <a:txBody>
                    <a:bodyPr/>
                    <a:lstStyle/>
                    <a:p>
                      <a:r>
                        <a:rPr lang="en-GB" dirty="0"/>
                        <a:t>1</a:t>
                      </a:r>
                    </a:p>
                  </a:txBody>
                  <a:tcPr/>
                </a:tc>
                <a:tc>
                  <a:txBody>
                    <a:bodyPr/>
                    <a:lstStyle/>
                    <a:p>
                      <a:r>
                        <a:rPr lang="en-GB" dirty="0"/>
                        <a:t>2</a:t>
                      </a:r>
                    </a:p>
                  </a:txBody>
                  <a:tcPr/>
                </a:tc>
                <a:tc>
                  <a:txBody>
                    <a:bodyPr/>
                    <a:lstStyle/>
                    <a:p>
                      <a:r>
                        <a:rPr lang="en-GB" dirty="0"/>
                        <a:t>3</a:t>
                      </a:r>
                    </a:p>
                  </a:txBody>
                  <a:tcPr/>
                </a:tc>
                <a:tc>
                  <a:txBody>
                    <a:bodyPr/>
                    <a:lstStyle/>
                    <a:p>
                      <a:r>
                        <a:rPr lang="en-GB" dirty="0"/>
                        <a:t>4</a:t>
                      </a:r>
                    </a:p>
                  </a:txBody>
                  <a:tcPr/>
                </a:tc>
                <a:tc>
                  <a:txBody>
                    <a:bodyPr/>
                    <a:lstStyle/>
                    <a:p>
                      <a:r>
                        <a:rPr lang="en-GB" dirty="0"/>
                        <a:t>5</a:t>
                      </a:r>
                    </a:p>
                  </a:txBody>
                  <a:tcPr/>
                </a:tc>
                <a:extLst>
                  <a:ext uri="{0D108BD9-81ED-4DB2-BD59-A6C34878D82A}">
                    <a16:rowId xmlns:a16="http://schemas.microsoft.com/office/drawing/2014/main" xmlns="" val="10006"/>
                  </a:ext>
                </a:extLst>
              </a:tr>
              <a:tr h="463170">
                <a:tc>
                  <a:txBody>
                    <a:bodyPr/>
                    <a:lstStyle/>
                    <a:p>
                      <a:pPr marL="285750" indent="-285750">
                        <a:buFont typeface="Wingdings" panose="05000000000000000000" pitchFamily="2" charset="2"/>
                        <a:buChar char="Ø"/>
                      </a:pPr>
                      <a:endParaRPr lang="en-GB" dirty="0"/>
                    </a:p>
                  </a:txBody>
                  <a:tcPr/>
                </a:tc>
                <a:tc>
                  <a:txBody>
                    <a:bodyPr/>
                    <a:lstStyle/>
                    <a:p>
                      <a:pPr marL="342900" indent="-342900">
                        <a:buFont typeface="Wingdings" panose="05000000000000000000" pitchFamily="2" charset="2"/>
                        <a:buChar char="Ø"/>
                      </a:pPr>
                      <a:r>
                        <a:rPr lang="en-GB" sz="2400" dirty="0"/>
                        <a:t>Listens</a:t>
                      </a:r>
                      <a:r>
                        <a:rPr lang="en-GB" sz="2400" baseline="0" dirty="0"/>
                        <a:t> to the modelled reading carefully</a:t>
                      </a:r>
                      <a:endParaRPr lang="en-GB" sz="2400" dirty="0"/>
                    </a:p>
                  </a:txBody>
                  <a:tcPr/>
                </a:tc>
                <a:tc>
                  <a:txBody>
                    <a:bodyPr/>
                    <a:lstStyle/>
                    <a:p>
                      <a:r>
                        <a:rPr lang="en-GB" dirty="0"/>
                        <a:t>1</a:t>
                      </a:r>
                    </a:p>
                  </a:txBody>
                  <a:tcPr/>
                </a:tc>
                <a:tc>
                  <a:txBody>
                    <a:bodyPr/>
                    <a:lstStyle/>
                    <a:p>
                      <a:r>
                        <a:rPr lang="en-GB" dirty="0"/>
                        <a:t>2</a:t>
                      </a:r>
                    </a:p>
                  </a:txBody>
                  <a:tcPr/>
                </a:tc>
                <a:tc>
                  <a:txBody>
                    <a:bodyPr/>
                    <a:lstStyle/>
                    <a:p>
                      <a:r>
                        <a:rPr lang="en-GB" dirty="0"/>
                        <a:t>3</a:t>
                      </a:r>
                    </a:p>
                  </a:txBody>
                  <a:tcPr/>
                </a:tc>
                <a:tc>
                  <a:txBody>
                    <a:bodyPr/>
                    <a:lstStyle/>
                    <a:p>
                      <a:r>
                        <a:rPr lang="en-GB" dirty="0"/>
                        <a:t>4</a:t>
                      </a:r>
                    </a:p>
                  </a:txBody>
                  <a:tcPr/>
                </a:tc>
                <a:tc>
                  <a:txBody>
                    <a:bodyPr/>
                    <a:lstStyle/>
                    <a:p>
                      <a:r>
                        <a:rPr lang="en-GB" dirty="0"/>
                        <a:t>5</a:t>
                      </a:r>
                    </a:p>
                  </a:txBody>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29188497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332656"/>
            <a:ext cx="7992602" cy="5976664"/>
          </a:xfrm>
        </p:spPr>
      </p:pic>
      <p:sp>
        <p:nvSpPr>
          <p:cNvPr id="2" name="Rectangle 1"/>
          <p:cNvSpPr/>
          <p:nvPr/>
        </p:nvSpPr>
        <p:spPr>
          <a:xfrm>
            <a:off x="2771800" y="1772816"/>
            <a:ext cx="1728192"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t>Sky</a:t>
            </a:r>
            <a:endParaRPr lang="en-GB" b="1" dirty="0"/>
          </a:p>
        </p:txBody>
      </p:sp>
      <p:sp>
        <p:nvSpPr>
          <p:cNvPr id="5" name="Rectangle 4"/>
          <p:cNvSpPr/>
          <p:nvPr/>
        </p:nvSpPr>
        <p:spPr>
          <a:xfrm>
            <a:off x="4607861" y="1772816"/>
            <a:ext cx="1728192"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Mountain</a:t>
            </a:r>
            <a:endParaRPr lang="en-GB" sz="1600" b="1" dirty="0"/>
          </a:p>
        </p:txBody>
      </p:sp>
      <p:sp>
        <p:nvSpPr>
          <p:cNvPr id="6" name="Rectangle 5"/>
          <p:cNvSpPr/>
          <p:nvPr/>
        </p:nvSpPr>
        <p:spPr>
          <a:xfrm>
            <a:off x="6460555" y="1772816"/>
            <a:ext cx="1728192"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t>River</a:t>
            </a:r>
            <a:endParaRPr lang="en-GB" b="1" dirty="0"/>
          </a:p>
        </p:txBody>
      </p:sp>
      <p:sp>
        <p:nvSpPr>
          <p:cNvPr id="3" name="Rectangle 2"/>
          <p:cNvSpPr/>
          <p:nvPr/>
        </p:nvSpPr>
        <p:spPr>
          <a:xfrm>
            <a:off x="8188747" y="1772816"/>
            <a:ext cx="415415" cy="144016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GB"/>
          </a:p>
        </p:txBody>
      </p:sp>
      <p:sp>
        <p:nvSpPr>
          <p:cNvPr id="7" name="Rectangle 6"/>
          <p:cNvSpPr/>
          <p:nvPr/>
        </p:nvSpPr>
        <p:spPr>
          <a:xfrm>
            <a:off x="577908" y="1768252"/>
            <a:ext cx="415415" cy="144016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6306448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F51AF50C-20C8-8770-81C3-F509394CFD3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6176" y="912594"/>
            <a:ext cx="7531648" cy="5213570"/>
          </a:xfrm>
        </p:spPr>
      </p:pic>
    </p:spTree>
    <p:extLst>
      <p:ext uri="{BB962C8B-B14F-4D97-AF65-F5344CB8AC3E}">
        <p14:creationId xmlns:p14="http://schemas.microsoft.com/office/powerpoint/2010/main" val="29796253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D0774E10-BC29-DAB0-42D3-2EE74C96657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930664"/>
            <a:ext cx="8229600" cy="5077547"/>
          </a:xfrm>
        </p:spPr>
      </p:pic>
    </p:spTree>
    <p:extLst>
      <p:ext uri="{BB962C8B-B14F-4D97-AF65-F5344CB8AC3E}">
        <p14:creationId xmlns:p14="http://schemas.microsoft.com/office/powerpoint/2010/main" val="22644758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E55E4F93-0C9E-0E07-8EBC-92670E7B0ED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2134" y="524064"/>
            <a:ext cx="8144666" cy="5602100"/>
          </a:xfrm>
        </p:spPr>
      </p:pic>
    </p:spTree>
    <p:extLst>
      <p:ext uri="{BB962C8B-B14F-4D97-AF65-F5344CB8AC3E}">
        <p14:creationId xmlns:p14="http://schemas.microsoft.com/office/powerpoint/2010/main" val="9374216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9F9509A3-DBD7-E7B8-CC87-7BC9A5B72EF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0364" y="822238"/>
            <a:ext cx="7543271" cy="5303926"/>
          </a:xfrm>
        </p:spPr>
      </p:pic>
    </p:spTree>
    <p:extLst>
      <p:ext uri="{BB962C8B-B14F-4D97-AF65-F5344CB8AC3E}">
        <p14:creationId xmlns:p14="http://schemas.microsoft.com/office/powerpoint/2010/main" val="30939677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GB" b="1" u="sng" dirty="0">
                <a:solidFill>
                  <a:srgbClr val="FF0000"/>
                </a:solidFill>
              </a:rPr>
              <a:t>Rubric (Example)</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42024557"/>
              </p:ext>
            </p:extLst>
          </p:nvPr>
        </p:nvGraphicFramePr>
        <p:xfrm>
          <a:off x="457200" y="980728"/>
          <a:ext cx="8229600" cy="5699659"/>
        </p:xfrm>
        <a:graphic>
          <a:graphicData uri="http://schemas.openxmlformats.org/drawingml/2006/table">
            <a:tbl>
              <a:tblPr bandRow="1">
                <a:tableStyleId>{5C22544A-7EE6-4342-B048-85BDC9FD1C3A}</a:tableStyleId>
              </a:tblPr>
              <a:tblGrid>
                <a:gridCol w="2035278">
                  <a:extLst>
                    <a:ext uri="{9D8B030D-6E8A-4147-A177-3AD203B41FA5}">
                      <a16:colId xmlns:a16="http://schemas.microsoft.com/office/drawing/2014/main" xmlns="" val="20000"/>
                    </a:ext>
                  </a:extLst>
                </a:gridCol>
                <a:gridCol w="6194322">
                  <a:extLst>
                    <a:ext uri="{9D8B030D-6E8A-4147-A177-3AD203B41FA5}">
                      <a16:colId xmlns:a16="http://schemas.microsoft.com/office/drawing/2014/main" xmlns="" val="20001"/>
                    </a:ext>
                  </a:extLst>
                </a:gridCol>
              </a:tblGrid>
              <a:tr h="1391819">
                <a:tc>
                  <a:txBody>
                    <a:bodyPr/>
                    <a:lstStyle/>
                    <a:p>
                      <a:pPr marL="0" marR="0" algn="ctr">
                        <a:lnSpc>
                          <a:spcPct val="115000"/>
                        </a:lnSpc>
                        <a:spcBef>
                          <a:spcPts val="0"/>
                        </a:spcBef>
                        <a:spcAft>
                          <a:spcPts val="800"/>
                        </a:spcAft>
                      </a:pPr>
                      <a:r>
                        <a:rPr lang="en-GB" sz="2400" b="1" dirty="0">
                          <a:effectLst/>
                        </a:rPr>
                        <a:t>Name of the Topic/Chapter &amp;  Theme</a:t>
                      </a:r>
                      <a:endParaRPr lang="en-US" sz="1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indent="457200" algn="ctr">
                        <a:lnSpc>
                          <a:spcPct val="115000"/>
                        </a:lnSpc>
                        <a:spcBef>
                          <a:spcPts val="0"/>
                        </a:spcBef>
                        <a:spcAft>
                          <a:spcPts val="800"/>
                        </a:spcAft>
                      </a:pPr>
                      <a:r>
                        <a:rPr lang="en-GB" sz="1200" dirty="0">
                          <a:effectLst/>
                        </a:rPr>
                        <a:t> </a:t>
                      </a:r>
                      <a:endParaRPr lang="en-US" sz="1800" dirty="0">
                        <a:effectLst/>
                      </a:endParaRPr>
                    </a:p>
                    <a:p>
                      <a:pPr marL="0" marR="0" indent="457200" algn="ctr">
                        <a:lnSpc>
                          <a:spcPct val="115000"/>
                        </a:lnSpc>
                        <a:spcBef>
                          <a:spcPts val="0"/>
                        </a:spcBef>
                        <a:spcAft>
                          <a:spcPts val="800"/>
                        </a:spcAft>
                      </a:pPr>
                      <a:r>
                        <a:rPr lang="en-GB" sz="3200" b="1" dirty="0">
                          <a:solidFill>
                            <a:srgbClr val="FF0000"/>
                          </a:solidFill>
                          <a:effectLst/>
                        </a:rPr>
                        <a:t>The Mighty Ant</a:t>
                      </a:r>
                      <a:endParaRPr lang="en-US" sz="2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xmlns="" val="10000"/>
                  </a:ext>
                </a:extLst>
              </a:tr>
              <a:tr h="4152797">
                <a:tc>
                  <a:txBody>
                    <a:bodyPr/>
                    <a:lstStyle/>
                    <a:p>
                      <a:pPr marL="0" marR="0">
                        <a:lnSpc>
                          <a:spcPct val="115000"/>
                        </a:lnSpc>
                        <a:spcBef>
                          <a:spcPts val="0"/>
                        </a:spcBef>
                        <a:spcAft>
                          <a:spcPts val="800"/>
                        </a:spcAft>
                      </a:pPr>
                      <a:endParaRPr lang="en-GB" sz="2000" b="1" dirty="0">
                        <a:effectLst/>
                      </a:endParaRPr>
                    </a:p>
                    <a:p>
                      <a:pPr marL="0" marR="0">
                        <a:lnSpc>
                          <a:spcPct val="115000"/>
                        </a:lnSpc>
                        <a:spcBef>
                          <a:spcPts val="0"/>
                        </a:spcBef>
                        <a:spcAft>
                          <a:spcPts val="800"/>
                        </a:spcAft>
                      </a:pPr>
                      <a:endParaRPr lang="en-GB" sz="2000" b="1" dirty="0">
                        <a:effectLst/>
                      </a:endParaRPr>
                    </a:p>
                    <a:p>
                      <a:pPr marL="0" marR="0">
                        <a:lnSpc>
                          <a:spcPct val="115000"/>
                        </a:lnSpc>
                        <a:spcBef>
                          <a:spcPts val="0"/>
                        </a:spcBef>
                        <a:spcAft>
                          <a:spcPts val="800"/>
                        </a:spcAft>
                      </a:pPr>
                      <a:endParaRPr lang="en-GB" sz="2000" b="1" dirty="0">
                        <a:effectLst/>
                      </a:endParaRPr>
                    </a:p>
                    <a:p>
                      <a:pPr marL="0" marR="0">
                        <a:lnSpc>
                          <a:spcPct val="115000"/>
                        </a:lnSpc>
                        <a:spcBef>
                          <a:spcPts val="0"/>
                        </a:spcBef>
                        <a:spcAft>
                          <a:spcPts val="800"/>
                        </a:spcAft>
                      </a:pPr>
                      <a:endParaRPr lang="en-GB" sz="2000" b="1" dirty="0">
                        <a:effectLst/>
                      </a:endParaRPr>
                    </a:p>
                    <a:p>
                      <a:pPr marL="0" marR="0">
                        <a:lnSpc>
                          <a:spcPct val="115000"/>
                        </a:lnSpc>
                        <a:spcBef>
                          <a:spcPts val="0"/>
                        </a:spcBef>
                        <a:spcAft>
                          <a:spcPts val="800"/>
                        </a:spcAft>
                      </a:pPr>
                      <a:r>
                        <a:rPr lang="en-GB" sz="2000" b="1" dirty="0">
                          <a:effectLst/>
                        </a:rPr>
                        <a:t>Assessment Tool / Technique</a:t>
                      </a:r>
                      <a:endParaRPr lang="en-US" sz="1800" b="1" dirty="0">
                        <a:effectLst/>
                      </a:endParaRPr>
                    </a:p>
                    <a:p>
                      <a:pPr marL="0" marR="0" indent="457200">
                        <a:lnSpc>
                          <a:spcPct val="115000"/>
                        </a:lnSpc>
                        <a:spcBef>
                          <a:spcPts val="0"/>
                        </a:spcBef>
                        <a:spcAft>
                          <a:spcPts val="800"/>
                        </a:spcAft>
                      </a:pPr>
                      <a:r>
                        <a:rPr lang="en-GB" sz="2000" b="1" dirty="0">
                          <a:effectLst/>
                        </a:rPr>
                        <a:t> </a:t>
                      </a:r>
                      <a:endParaRPr lang="en-US" sz="1800" b="1" dirty="0">
                        <a:effectLst/>
                      </a:endParaRPr>
                    </a:p>
                    <a:p>
                      <a:pPr marL="0" marR="0" indent="457200">
                        <a:lnSpc>
                          <a:spcPct val="115000"/>
                        </a:lnSpc>
                        <a:spcBef>
                          <a:spcPts val="0"/>
                        </a:spcBef>
                        <a:spcAft>
                          <a:spcPts val="800"/>
                        </a:spcAft>
                      </a:pPr>
                      <a:r>
                        <a:rPr lang="en-GB" sz="2000" b="1" dirty="0">
                          <a:effectLst/>
                        </a:rPr>
                        <a:t> </a:t>
                      </a:r>
                      <a:endParaRPr lang="en-US" sz="1800" b="1" dirty="0">
                        <a:effectLst/>
                      </a:endParaRPr>
                    </a:p>
                    <a:p>
                      <a:pPr marL="0" marR="0" indent="457200">
                        <a:lnSpc>
                          <a:spcPct val="115000"/>
                        </a:lnSpc>
                        <a:spcBef>
                          <a:spcPts val="0"/>
                        </a:spcBef>
                        <a:spcAft>
                          <a:spcPts val="800"/>
                        </a:spcAft>
                      </a:pPr>
                      <a:r>
                        <a:rPr lang="en-GB" sz="2000" b="1" dirty="0">
                          <a:effectLst/>
                        </a:rPr>
                        <a:t> </a:t>
                      </a:r>
                      <a:endParaRPr lang="en-US" sz="1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indent="457200" algn="ctr">
                        <a:lnSpc>
                          <a:spcPct val="115000"/>
                        </a:lnSpc>
                        <a:spcBef>
                          <a:spcPts val="0"/>
                        </a:spcBef>
                        <a:spcAft>
                          <a:spcPts val="800"/>
                        </a:spcAft>
                      </a:pPr>
                      <a:r>
                        <a:rPr lang="en-GB" sz="2400" b="1" u="sng" dirty="0">
                          <a:effectLst/>
                        </a:rPr>
                        <a:t>Role Play (Self/Peer Assessment)</a:t>
                      </a:r>
                      <a:endParaRPr lang="en-US" sz="2000" b="1" u="sng" dirty="0">
                        <a:effectLst/>
                      </a:endParaRPr>
                    </a:p>
                    <a:p>
                      <a:pPr marL="0" marR="0" lvl="0" indent="0">
                        <a:lnSpc>
                          <a:spcPct val="115000"/>
                        </a:lnSpc>
                        <a:spcBef>
                          <a:spcPts val="0"/>
                        </a:spcBef>
                        <a:spcAft>
                          <a:spcPts val="0"/>
                        </a:spcAft>
                        <a:buSzPts val="1200"/>
                        <a:buFont typeface="+mj-lt"/>
                        <a:buNone/>
                      </a:pPr>
                      <a:r>
                        <a:rPr lang="en-GB" sz="2400" dirty="0">
                          <a:effectLst/>
                        </a:rPr>
                        <a:t>1. The teacher will assign roles of the different characters of the story—The Mighty Ant to different students</a:t>
                      </a:r>
                      <a:endParaRPr lang="en-US" sz="2400" dirty="0">
                        <a:effectLst/>
                      </a:endParaRPr>
                    </a:p>
                    <a:p>
                      <a:pPr marL="0" marR="0" lvl="0" indent="0">
                        <a:lnSpc>
                          <a:spcPct val="115000"/>
                        </a:lnSpc>
                        <a:spcBef>
                          <a:spcPts val="0"/>
                        </a:spcBef>
                        <a:spcAft>
                          <a:spcPts val="0"/>
                        </a:spcAft>
                        <a:buSzPts val="1200"/>
                        <a:buFont typeface="+mj-lt"/>
                        <a:buNone/>
                      </a:pPr>
                      <a:r>
                        <a:rPr lang="en-GB" sz="2400" dirty="0">
                          <a:effectLst/>
                        </a:rPr>
                        <a:t>2.</a:t>
                      </a:r>
                      <a:r>
                        <a:rPr lang="en-GB" sz="2400" baseline="0" dirty="0">
                          <a:effectLst/>
                        </a:rPr>
                        <a:t> </a:t>
                      </a:r>
                      <a:r>
                        <a:rPr lang="en-GB" sz="2400" dirty="0">
                          <a:effectLst/>
                        </a:rPr>
                        <a:t>The students will prepare themselves under the guidance and observation of the teacher in Mother Tongue /Target Language.</a:t>
                      </a:r>
                      <a:endParaRPr lang="en-US" sz="2400" dirty="0">
                        <a:effectLst/>
                      </a:endParaRPr>
                    </a:p>
                    <a:p>
                      <a:pPr marL="0" marR="0" lvl="0" indent="0">
                        <a:lnSpc>
                          <a:spcPct val="115000"/>
                        </a:lnSpc>
                        <a:spcBef>
                          <a:spcPts val="0"/>
                        </a:spcBef>
                        <a:spcAft>
                          <a:spcPts val="0"/>
                        </a:spcAft>
                        <a:buSzPts val="1200"/>
                        <a:buFont typeface="+mj-lt"/>
                        <a:buNone/>
                      </a:pPr>
                      <a:r>
                        <a:rPr lang="en-GB" sz="2400" dirty="0">
                          <a:effectLst/>
                        </a:rPr>
                        <a:t>3. The students will act the story in the class.</a:t>
                      </a:r>
                      <a:endParaRPr lang="en-US" sz="2400" dirty="0">
                        <a:effectLst/>
                      </a:endParaRPr>
                    </a:p>
                    <a:p>
                      <a:pPr marL="0" marR="0" lvl="0" indent="0">
                        <a:lnSpc>
                          <a:spcPct val="115000"/>
                        </a:lnSpc>
                        <a:spcBef>
                          <a:spcPts val="0"/>
                        </a:spcBef>
                        <a:spcAft>
                          <a:spcPts val="800"/>
                        </a:spcAft>
                        <a:buSzPts val="1200"/>
                        <a:buFont typeface="+mj-lt"/>
                        <a:buNone/>
                      </a:pPr>
                      <a:r>
                        <a:rPr lang="en-GB" sz="2400" dirty="0">
                          <a:effectLst/>
                        </a:rPr>
                        <a:t>4. The teacher will observe the activity all the time and will provide necessary assistance.</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37391537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967343670"/>
              </p:ext>
            </p:extLst>
          </p:nvPr>
        </p:nvGraphicFramePr>
        <p:xfrm>
          <a:off x="539552" y="548680"/>
          <a:ext cx="8208912" cy="5184576"/>
        </p:xfrm>
        <a:graphic>
          <a:graphicData uri="http://schemas.openxmlformats.org/drawingml/2006/table">
            <a:tbl>
              <a:tblPr bandRow="1">
                <a:tableStyleId>{5C22544A-7EE6-4342-B048-85BDC9FD1C3A}</a:tableStyleId>
              </a:tblPr>
              <a:tblGrid>
                <a:gridCol w="2698725">
                  <a:extLst>
                    <a:ext uri="{9D8B030D-6E8A-4147-A177-3AD203B41FA5}">
                      <a16:colId xmlns:a16="http://schemas.microsoft.com/office/drawing/2014/main" xmlns="" val="20000"/>
                    </a:ext>
                  </a:extLst>
                </a:gridCol>
                <a:gridCol w="5510187">
                  <a:extLst>
                    <a:ext uri="{9D8B030D-6E8A-4147-A177-3AD203B41FA5}">
                      <a16:colId xmlns:a16="http://schemas.microsoft.com/office/drawing/2014/main" xmlns="" val="20001"/>
                    </a:ext>
                  </a:extLst>
                </a:gridCol>
              </a:tblGrid>
              <a:tr h="5184576">
                <a:tc>
                  <a:txBody>
                    <a:bodyPr/>
                    <a:lstStyle/>
                    <a:p>
                      <a:pPr marL="0" marR="0">
                        <a:lnSpc>
                          <a:spcPct val="115000"/>
                        </a:lnSpc>
                        <a:spcBef>
                          <a:spcPts val="0"/>
                        </a:spcBef>
                        <a:spcAft>
                          <a:spcPts val="800"/>
                        </a:spcAft>
                      </a:pPr>
                      <a:endParaRPr lang="en-GB" sz="3200" dirty="0">
                        <a:effectLst/>
                      </a:endParaRPr>
                    </a:p>
                    <a:p>
                      <a:pPr marL="0" marR="0">
                        <a:lnSpc>
                          <a:spcPct val="115000"/>
                        </a:lnSpc>
                        <a:spcBef>
                          <a:spcPts val="0"/>
                        </a:spcBef>
                        <a:spcAft>
                          <a:spcPts val="800"/>
                        </a:spcAft>
                      </a:pPr>
                      <a:endParaRPr lang="en-GB" sz="3200" dirty="0">
                        <a:effectLst/>
                      </a:endParaRPr>
                    </a:p>
                    <a:p>
                      <a:pPr marL="0" marR="0">
                        <a:lnSpc>
                          <a:spcPct val="115000"/>
                        </a:lnSpc>
                        <a:spcBef>
                          <a:spcPts val="0"/>
                        </a:spcBef>
                        <a:spcAft>
                          <a:spcPts val="800"/>
                        </a:spcAft>
                      </a:pPr>
                      <a:r>
                        <a:rPr lang="en-GB" sz="3200" dirty="0">
                          <a:effectLst/>
                        </a:rPr>
                        <a:t>LO/</a:t>
                      </a:r>
                    </a:p>
                    <a:p>
                      <a:pPr marL="0" marR="0">
                        <a:lnSpc>
                          <a:spcPct val="115000"/>
                        </a:lnSpc>
                        <a:spcBef>
                          <a:spcPts val="0"/>
                        </a:spcBef>
                        <a:spcAft>
                          <a:spcPts val="800"/>
                        </a:spcAft>
                      </a:pPr>
                      <a:r>
                        <a:rPr lang="en-GB" sz="3200" dirty="0">
                          <a:effectLst/>
                        </a:rPr>
                        <a:t>Competency</a:t>
                      </a:r>
                      <a:endParaRPr lang="en-US" sz="2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514350" indent="-514350">
                        <a:buAutoNum type="arabicPeriod"/>
                      </a:pPr>
                      <a:r>
                        <a:rPr lang="en-US" sz="2800" b="0" i="0" u="none" strike="noStrike" kern="1200" baseline="0" dirty="0">
                          <a:solidFill>
                            <a:schemeClr val="dk1"/>
                          </a:solidFill>
                          <a:latin typeface="+mn-lt"/>
                          <a:ea typeface="+mn-ea"/>
                          <a:cs typeface="+mn-cs"/>
                        </a:rPr>
                        <a:t>Performs in events such as role play/ skit in </a:t>
                      </a:r>
                      <a:r>
                        <a:rPr lang="en-GB" sz="2800" b="0" i="0" u="none" strike="noStrike" kern="1200" baseline="0" dirty="0">
                          <a:solidFill>
                            <a:schemeClr val="dk1"/>
                          </a:solidFill>
                          <a:latin typeface="+mn-lt"/>
                          <a:ea typeface="+mn-ea"/>
                          <a:cs typeface="+mn-cs"/>
                        </a:rPr>
                        <a:t>English with appropriate expressions</a:t>
                      </a:r>
                    </a:p>
                    <a:p>
                      <a:pPr marL="0" indent="0">
                        <a:buNone/>
                      </a:pPr>
                      <a:endParaRPr lang="en-US" sz="2800" dirty="0">
                        <a:effectLst/>
                      </a:endParaRPr>
                    </a:p>
                    <a:p>
                      <a:pPr marL="0" marR="0" lvl="0" indent="0">
                        <a:lnSpc>
                          <a:spcPct val="115000"/>
                        </a:lnSpc>
                        <a:spcBef>
                          <a:spcPts val="0"/>
                        </a:spcBef>
                        <a:spcAft>
                          <a:spcPts val="0"/>
                        </a:spcAft>
                        <a:buSzPts val="1200"/>
                        <a:buFont typeface="+mj-lt"/>
                        <a:buNone/>
                      </a:pPr>
                      <a:r>
                        <a:rPr lang="en-GB" sz="3200" dirty="0">
                          <a:effectLst/>
                        </a:rPr>
                        <a:t>2. </a:t>
                      </a:r>
                      <a:r>
                        <a:rPr lang="en-GB" sz="2800" dirty="0">
                          <a:effectLst/>
                        </a:rPr>
                        <a:t>Time Management (Life Skills)</a:t>
                      </a:r>
                    </a:p>
                    <a:p>
                      <a:pPr marL="0" marR="0" lvl="0" indent="0">
                        <a:lnSpc>
                          <a:spcPct val="115000"/>
                        </a:lnSpc>
                        <a:spcBef>
                          <a:spcPts val="0"/>
                        </a:spcBef>
                        <a:spcAft>
                          <a:spcPts val="0"/>
                        </a:spcAft>
                        <a:buSzPts val="1200"/>
                        <a:buFont typeface="+mj-lt"/>
                        <a:buNone/>
                      </a:pPr>
                      <a:endParaRPr lang="en-US" sz="2800" dirty="0">
                        <a:effectLst/>
                      </a:endParaRPr>
                    </a:p>
                    <a:p>
                      <a:pPr marL="0" marR="0" lvl="0" indent="0">
                        <a:lnSpc>
                          <a:spcPct val="115000"/>
                        </a:lnSpc>
                        <a:spcBef>
                          <a:spcPts val="0"/>
                        </a:spcBef>
                        <a:spcAft>
                          <a:spcPts val="0"/>
                        </a:spcAft>
                        <a:buSzPts val="1200"/>
                        <a:buFont typeface="+mj-lt"/>
                        <a:buNone/>
                      </a:pPr>
                      <a:r>
                        <a:rPr lang="en-GB" sz="2800" dirty="0">
                          <a:effectLst/>
                        </a:rPr>
                        <a:t>3. Communication Skills (Life Skill)</a:t>
                      </a:r>
                    </a:p>
                    <a:p>
                      <a:pPr marL="0" marR="0" lvl="0" indent="0">
                        <a:lnSpc>
                          <a:spcPct val="115000"/>
                        </a:lnSpc>
                        <a:spcBef>
                          <a:spcPts val="0"/>
                        </a:spcBef>
                        <a:spcAft>
                          <a:spcPts val="0"/>
                        </a:spcAft>
                        <a:buSzPts val="1200"/>
                        <a:buFont typeface="+mj-lt"/>
                        <a:buNone/>
                      </a:pPr>
                      <a:endParaRPr lang="en-US" sz="2800" dirty="0">
                        <a:effectLst/>
                      </a:endParaRPr>
                    </a:p>
                    <a:p>
                      <a:pPr marL="0" marR="0" lvl="0" indent="0">
                        <a:lnSpc>
                          <a:spcPct val="115000"/>
                        </a:lnSpc>
                        <a:spcBef>
                          <a:spcPts val="0"/>
                        </a:spcBef>
                        <a:spcAft>
                          <a:spcPts val="800"/>
                        </a:spcAft>
                        <a:buSzPts val="1200"/>
                        <a:buFont typeface="+mj-lt"/>
                        <a:buNone/>
                      </a:pPr>
                      <a:r>
                        <a:rPr lang="en-GB" sz="2800" dirty="0">
                          <a:effectLst/>
                        </a:rPr>
                        <a:t>4. Interpersonal relationship (Social Skill)</a:t>
                      </a:r>
                      <a:endParaRPr lang="en-US" sz="2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31583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592393564"/>
              </p:ext>
            </p:extLst>
          </p:nvPr>
        </p:nvGraphicFramePr>
        <p:xfrm>
          <a:off x="539552" y="404665"/>
          <a:ext cx="7776864" cy="6238399"/>
        </p:xfrm>
        <a:graphic>
          <a:graphicData uri="http://schemas.openxmlformats.org/drawingml/2006/table">
            <a:tbl>
              <a:tblPr bandRow="1">
                <a:tableStyleId>{5C22544A-7EE6-4342-B048-85BDC9FD1C3A}</a:tableStyleId>
              </a:tblPr>
              <a:tblGrid>
                <a:gridCol w="1923310">
                  <a:extLst>
                    <a:ext uri="{9D8B030D-6E8A-4147-A177-3AD203B41FA5}">
                      <a16:colId xmlns:a16="http://schemas.microsoft.com/office/drawing/2014/main" xmlns="" val="20000"/>
                    </a:ext>
                  </a:extLst>
                </a:gridCol>
                <a:gridCol w="2397170">
                  <a:extLst>
                    <a:ext uri="{9D8B030D-6E8A-4147-A177-3AD203B41FA5}">
                      <a16:colId xmlns:a16="http://schemas.microsoft.com/office/drawing/2014/main" xmlns="" val="20001"/>
                    </a:ext>
                  </a:extLst>
                </a:gridCol>
                <a:gridCol w="1800200">
                  <a:extLst>
                    <a:ext uri="{9D8B030D-6E8A-4147-A177-3AD203B41FA5}">
                      <a16:colId xmlns:a16="http://schemas.microsoft.com/office/drawing/2014/main" xmlns="" val="20002"/>
                    </a:ext>
                  </a:extLst>
                </a:gridCol>
                <a:gridCol w="1656184">
                  <a:extLst>
                    <a:ext uri="{9D8B030D-6E8A-4147-A177-3AD203B41FA5}">
                      <a16:colId xmlns:a16="http://schemas.microsoft.com/office/drawing/2014/main" xmlns="" val="20003"/>
                    </a:ext>
                  </a:extLst>
                </a:gridCol>
              </a:tblGrid>
              <a:tr h="515121">
                <a:tc gridSpan="4">
                  <a:txBody>
                    <a:bodyPr/>
                    <a:lstStyle/>
                    <a:p>
                      <a:pPr marL="0" marR="0" indent="457200" algn="ctr">
                        <a:lnSpc>
                          <a:spcPct val="115000"/>
                        </a:lnSpc>
                        <a:spcBef>
                          <a:spcPts val="0"/>
                        </a:spcBef>
                        <a:spcAft>
                          <a:spcPts val="800"/>
                        </a:spcAft>
                      </a:pPr>
                      <a:r>
                        <a:rPr lang="en-GB" sz="3200" u="sng" dirty="0">
                          <a:solidFill>
                            <a:srgbClr val="FF0000"/>
                          </a:solidFill>
                          <a:effectLst/>
                        </a:rPr>
                        <a:t>Rubric</a:t>
                      </a:r>
                      <a:endParaRPr lang="en-US" sz="2000" u="sng"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60121" marR="60121" marT="0" marB="0"/>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0000"/>
                  </a:ext>
                </a:extLst>
              </a:tr>
              <a:tr h="884878">
                <a:tc>
                  <a:txBody>
                    <a:bodyPr/>
                    <a:lstStyle/>
                    <a:p>
                      <a:pPr marL="0" marR="0" indent="457200" algn="ctr">
                        <a:lnSpc>
                          <a:spcPct val="100000"/>
                        </a:lnSpc>
                        <a:spcBef>
                          <a:spcPts val="0"/>
                        </a:spcBef>
                        <a:spcAft>
                          <a:spcPts val="800"/>
                        </a:spcAft>
                      </a:pPr>
                      <a:r>
                        <a:rPr lang="en-GB" sz="1800" b="1" dirty="0">
                          <a:effectLst/>
                        </a:rPr>
                        <a:t> </a:t>
                      </a:r>
                      <a:endParaRPr lang="en-US" sz="1400" b="1" dirty="0">
                        <a:effectLst/>
                      </a:endParaRPr>
                    </a:p>
                    <a:p>
                      <a:pPr marL="0" marR="0" algn="ctr">
                        <a:lnSpc>
                          <a:spcPct val="100000"/>
                        </a:lnSpc>
                        <a:spcBef>
                          <a:spcPts val="0"/>
                        </a:spcBef>
                        <a:spcAft>
                          <a:spcPts val="800"/>
                        </a:spcAft>
                      </a:pPr>
                      <a:r>
                        <a:rPr lang="en-GB" sz="1800" b="1" dirty="0">
                          <a:effectLst/>
                        </a:rPr>
                        <a:t>Criteria</a:t>
                      </a:r>
                      <a:endParaRPr lang="en-US" sz="1400" b="1" dirty="0">
                        <a:effectLst/>
                        <a:latin typeface="Calibri" panose="020F0502020204030204" pitchFamily="34" charset="0"/>
                        <a:ea typeface="Calibri" panose="020F0502020204030204" pitchFamily="34" charset="0"/>
                        <a:cs typeface="Calibri" panose="020F0502020204030204" pitchFamily="34" charset="0"/>
                      </a:endParaRPr>
                    </a:p>
                  </a:txBody>
                  <a:tcPr marL="60121" marR="60121" marT="0" marB="0"/>
                </a:tc>
                <a:tc>
                  <a:txBody>
                    <a:bodyPr/>
                    <a:lstStyle/>
                    <a:p>
                      <a:pPr marL="0" marR="0" algn="ctr">
                        <a:lnSpc>
                          <a:spcPct val="100000"/>
                        </a:lnSpc>
                        <a:spcBef>
                          <a:spcPts val="0"/>
                        </a:spcBef>
                        <a:spcAft>
                          <a:spcPts val="800"/>
                        </a:spcAft>
                      </a:pPr>
                      <a:r>
                        <a:rPr lang="en-GB" sz="1800" b="1" dirty="0">
                          <a:effectLst/>
                        </a:rPr>
                        <a:t>Level 1</a:t>
                      </a:r>
                      <a:endParaRPr lang="en-US" sz="1400" b="1" dirty="0">
                        <a:effectLst/>
                      </a:endParaRPr>
                    </a:p>
                    <a:p>
                      <a:pPr marL="0" marR="0" algn="ctr">
                        <a:lnSpc>
                          <a:spcPct val="100000"/>
                        </a:lnSpc>
                        <a:spcBef>
                          <a:spcPts val="0"/>
                        </a:spcBef>
                        <a:spcAft>
                          <a:spcPts val="800"/>
                        </a:spcAft>
                      </a:pPr>
                      <a:r>
                        <a:rPr lang="en-GB" sz="1800" b="1" dirty="0">
                          <a:effectLst/>
                        </a:rPr>
                        <a:t>Needs Improvement</a:t>
                      </a:r>
                      <a:endParaRPr lang="en-US" sz="1400" b="1" dirty="0">
                        <a:effectLst/>
                        <a:latin typeface="Calibri" panose="020F0502020204030204" pitchFamily="34" charset="0"/>
                        <a:ea typeface="Calibri" panose="020F0502020204030204" pitchFamily="34" charset="0"/>
                        <a:cs typeface="Calibri" panose="020F0502020204030204" pitchFamily="34" charset="0"/>
                      </a:endParaRPr>
                    </a:p>
                  </a:txBody>
                  <a:tcPr marL="60121" marR="60121" marT="0" marB="0"/>
                </a:tc>
                <a:tc>
                  <a:txBody>
                    <a:bodyPr/>
                    <a:lstStyle/>
                    <a:p>
                      <a:pPr marL="0" marR="0" indent="457200">
                        <a:lnSpc>
                          <a:spcPct val="100000"/>
                        </a:lnSpc>
                        <a:spcBef>
                          <a:spcPts val="0"/>
                        </a:spcBef>
                        <a:spcAft>
                          <a:spcPts val="800"/>
                        </a:spcAft>
                      </a:pPr>
                      <a:r>
                        <a:rPr lang="en-GB" sz="1800" b="1" dirty="0">
                          <a:effectLst/>
                        </a:rPr>
                        <a:t>Level 2</a:t>
                      </a:r>
                      <a:endParaRPr lang="en-US" sz="1400" b="1" dirty="0">
                        <a:effectLst/>
                      </a:endParaRPr>
                    </a:p>
                    <a:p>
                      <a:pPr marL="0" marR="0" indent="36195" algn="ctr">
                        <a:lnSpc>
                          <a:spcPct val="100000"/>
                        </a:lnSpc>
                        <a:spcBef>
                          <a:spcPts val="0"/>
                        </a:spcBef>
                        <a:spcAft>
                          <a:spcPts val="800"/>
                        </a:spcAft>
                      </a:pPr>
                      <a:r>
                        <a:rPr lang="en-GB" sz="1800" b="1" dirty="0">
                          <a:effectLst/>
                        </a:rPr>
                        <a:t>Satisfactory</a:t>
                      </a:r>
                      <a:endParaRPr lang="en-US" sz="1400" b="1" dirty="0">
                        <a:effectLst/>
                        <a:latin typeface="Calibri" panose="020F0502020204030204" pitchFamily="34" charset="0"/>
                        <a:ea typeface="Calibri" panose="020F0502020204030204" pitchFamily="34" charset="0"/>
                        <a:cs typeface="Calibri" panose="020F0502020204030204" pitchFamily="34" charset="0"/>
                      </a:endParaRPr>
                    </a:p>
                  </a:txBody>
                  <a:tcPr marL="60121" marR="60121" marT="0" marB="0"/>
                </a:tc>
                <a:tc>
                  <a:txBody>
                    <a:bodyPr/>
                    <a:lstStyle/>
                    <a:p>
                      <a:pPr marL="0" marR="0" indent="457200">
                        <a:lnSpc>
                          <a:spcPct val="100000"/>
                        </a:lnSpc>
                        <a:spcBef>
                          <a:spcPts val="0"/>
                        </a:spcBef>
                        <a:spcAft>
                          <a:spcPts val="800"/>
                        </a:spcAft>
                      </a:pPr>
                      <a:r>
                        <a:rPr lang="en-GB" sz="1800" b="1" dirty="0">
                          <a:effectLst/>
                        </a:rPr>
                        <a:t>Level 3</a:t>
                      </a:r>
                      <a:endParaRPr lang="en-US" sz="1400" b="1" dirty="0">
                        <a:effectLst/>
                      </a:endParaRPr>
                    </a:p>
                    <a:p>
                      <a:pPr marL="0" marR="0" indent="635" algn="ctr">
                        <a:lnSpc>
                          <a:spcPct val="100000"/>
                        </a:lnSpc>
                        <a:spcBef>
                          <a:spcPts val="0"/>
                        </a:spcBef>
                        <a:spcAft>
                          <a:spcPts val="800"/>
                        </a:spcAft>
                      </a:pPr>
                      <a:r>
                        <a:rPr lang="en-GB" sz="1800" b="1" dirty="0">
                          <a:effectLst/>
                        </a:rPr>
                        <a:t>Advanced</a:t>
                      </a:r>
                      <a:endParaRPr lang="en-US" sz="1400" b="1" dirty="0">
                        <a:effectLst/>
                        <a:latin typeface="Calibri" panose="020F0502020204030204" pitchFamily="34" charset="0"/>
                        <a:ea typeface="Calibri" panose="020F0502020204030204" pitchFamily="34" charset="0"/>
                        <a:cs typeface="Calibri" panose="020F0502020204030204" pitchFamily="34" charset="0"/>
                      </a:endParaRPr>
                    </a:p>
                  </a:txBody>
                  <a:tcPr marL="60121" marR="60121" marT="0" marB="0"/>
                </a:tc>
                <a:extLst>
                  <a:ext uri="{0D108BD9-81ED-4DB2-BD59-A6C34878D82A}">
                    <a16:rowId xmlns:a16="http://schemas.microsoft.com/office/drawing/2014/main" xmlns="" val="10001"/>
                  </a:ext>
                </a:extLst>
              </a:tr>
              <a:tr h="4792689">
                <a:tc>
                  <a:txBody>
                    <a:bodyPr/>
                    <a:lstStyle/>
                    <a:p>
                      <a:pPr marL="342900" marR="0" lvl="0" indent="-342900" rtl="0">
                        <a:lnSpc>
                          <a:spcPct val="115000"/>
                        </a:lnSpc>
                        <a:spcBef>
                          <a:spcPts val="0"/>
                        </a:spcBef>
                        <a:spcAft>
                          <a:spcPts val="800"/>
                        </a:spcAft>
                        <a:buSzPts val="1200"/>
                        <a:buFont typeface="+mj-lt"/>
                        <a:buAutoNum type="arabicPeriod"/>
                        <a:tabLst>
                          <a:tab pos="295275" algn="l"/>
                        </a:tabLst>
                      </a:pPr>
                      <a:r>
                        <a:rPr lang="en-GB" sz="1800" dirty="0">
                          <a:effectLst/>
                        </a:rPr>
                        <a:t>Dialogue Delivery</a:t>
                      </a:r>
                      <a:endParaRPr lang="en-US" sz="1400" dirty="0">
                        <a:effectLst/>
                      </a:endParaRPr>
                    </a:p>
                    <a:p>
                      <a:pPr marL="85725" marR="0" indent="457200">
                        <a:lnSpc>
                          <a:spcPct val="115000"/>
                        </a:lnSpc>
                        <a:spcBef>
                          <a:spcPts val="0"/>
                        </a:spcBef>
                        <a:spcAft>
                          <a:spcPts val="800"/>
                        </a:spcAft>
                      </a:pPr>
                      <a:r>
                        <a:rPr lang="en-GB" sz="1800" dirty="0">
                          <a:effectLst/>
                        </a:rPr>
                        <a:t> </a:t>
                      </a:r>
                      <a:endParaRPr lang="en-US" sz="1400" dirty="0">
                        <a:effectLst/>
                      </a:endParaRPr>
                    </a:p>
                    <a:p>
                      <a:pPr marL="85725" marR="0" indent="457200">
                        <a:lnSpc>
                          <a:spcPct val="115000"/>
                        </a:lnSpc>
                        <a:spcBef>
                          <a:spcPts val="0"/>
                        </a:spcBef>
                        <a:spcAft>
                          <a:spcPts val="800"/>
                        </a:spcAft>
                      </a:pPr>
                      <a:r>
                        <a:rPr lang="en-GB" sz="1800" dirty="0">
                          <a:effectLst/>
                        </a:rPr>
                        <a:t> </a:t>
                      </a:r>
                      <a:endParaRPr lang="en-US" sz="1400" dirty="0">
                        <a:effectLst/>
                      </a:endParaRPr>
                    </a:p>
                    <a:p>
                      <a:pPr marL="85725" marR="0" indent="457200">
                        <a:lnSpc>
                          <a:spcPct val="115000"/>
                        </a:lnSpc>
                        <a:spcBef>
                          <a:spcPts val="0"/>
                        </a:spcBef>
                        <a:spcAft>
                          <a:spcPts val="800"/>
                        </a:spcAft>
                      </a:pPr>
                      <a:r>
                        <a:rPr lang="en-GB" sz="1800" dirty="0">
                          <a:effectLst/>
                        </a:rPr>
                        <a:t> </a:t>
                      </a:r>
                      <a:endParaRPr lang="en-US" sz="1400" dirty="0">
                        <a:effectLst/>
                      </a:endParaRPr>
                    </a:p>
                    <a:p>
                      <a:pPr marL="85725" marR="0" indent="457200">
                        <a:lnSpc>
                          <a:spcPct val="115000"/>
                        </a:lnSpc>
                        <a:spcBef>
                          <a:spcPts val="0"/>
                        </a:spcBef>
                        <a:spcAft>
                          <a:spcPts val="800"/>
                        </a:spcAft>
                      </a:pPr>
                      <a:r>
                        <a:rPr lang="en-GB" sz="1800" dirty="0">
                          <a:effectLst/>
                        </a:rPr>
                        <a:t> </a:t>
                      </a:r>
                      <a:endParaRPr lang="en-US" sz="1100" dirty="0">
                        <a:effectLst/>
                      </a:endParaRPr>
                    </a:p>
                    <a:p>
                      <a:pPr marL="342900" marR="0" lvl="0" indent="-342900">
                        <a:lnSpc>
                          <a:spcPct val="115000"/>
                        </a:lnSpc>
                        <a:spcBef>
                          <a:spcPts val="0"/>
                        </a:spcBef>
                        <a:spcAft>
                          <a:spcPts val="800"/>
                        </a:spcAft>
                        <a:buSzPts val="1200"/>
                        <a:buFont typeface="+mj-lt"/>
                        <a:buAutoNum type="arabicPeriod"/>
                        <a:tabLst>
                          <a:tab pos="200025" algn="l"/>
                        </a:tabLst>
                      </a:pPr>
                      <a:r>
                        <a:rPr lang="en-GB" sz="1800" dirty="0">
                          <a:effectLst/>
                        </a:rPr>
                        <a:t>Performance (Participation, communication, entry, exit etc) of the characters in the play</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0121" marR="60121" marT="0" marB="0"/>
                </a:tc>
                <a:tc>
                  <a:txBody>
                    <a:bodyPr/>
                    <a:lstStyle/>
                    <a:p>
                      <a:pPr marL="0" marR="0">
                        <a:lnSpc>
                          <a:spcPct val="115000"/>
                        </a:lnSpc>
                        <a:spcBef>
                          <a:spcPts val="0"/>
                        </a:spcBef>
                        <a:spcAft>
                          <a:spcPts val="800"/>
                        </a:spcAft>
                      </a:pPr>
                      <a:r>
                        <a:rPr lang="en-GB" sz="1800" dirty="0">
                          <a:effectLst/>
                        </a:rPr>
                        <a:t>Delivery of dialogues was not appropriate (like—content, expressions, tone, gestures, time management etc).</a:t>
                      </a:r>
                      <a:endParaRPr lang="en-US" sz="1400" dirty="0">
                        <a:effectLst/>
                      </a:endParaRPr>
                    </a:p>
                    <a:p>
                      <a:pPr marL="0" marR="0">
                        <a:lnSpc>
                          <a:spcPct val="115000"/>
                        </a:lnSpc>
                        <a:spcBef>
                          <a:spcPts val="0"/>
                        </a:spcBef>
                        <a:spcAft>
                          <a:spcPts val="800"/>
                        </a:spcAft>
                      </a:pPr>
                      <a:r>
                        <a:rPr lang="en-GB" sz="1800" dirty="0">
                          <a:effectLst/>
                        </a:rPr>
                        <a:t> </a:t>
                      </a:r>
                      <a:endParaRPr lang="en-US" sz="100" dirty="0">
                        <a:effectLst/>
                      </a:endParaRPr>
                    </a:p>
                    <a:p>
                      <a:pPr marL="0" marR="0">
                        <a:lnSpc>
                          <a:spcPct val="115000"/>
                        </a:lnSpc>
                        <a:spcBef>
                          <a:spcPts val="0"/>
                        </a:spcBef>
                        <a:spcAft>
                          <a:spcPts val="800"/>
                        </a:spcAft>
                      </a:pPr>
                      <a:r>
                        <a:rPr lang="en-GB" sz="1800" dirty="0">
                          <a:effectLst/>
                        </a:rPr>
                        <a:t>Performance was not appropriate</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0121" marR="60121" marT="0" marB="0"/>
                </a:tc>
                <a:tc>
                  <a:txBody>
                    <a:bodyPr/>
                    <a:lstStyle/>
                    <a:p>
                      <a:pPr marL="0" marR="0">
                        <a:lnSpc>
                          <a:spcPct val="115000"/>
                        </a:lnSpc>
                        <a:spcBef>
                          <a:spcPts val="0"/>
                        </a:spcBef>
                        <a:spcAft>
                          <a:spcPts val="800"/>
                        </a:spcAft>
                      </a:pPr>
                      <a:r>
                        <a:rPr lang="en-GB" sz="1800" dirty="0">
                          <a:effectLst/>
                        </a:rPr>
                        <a:t>Most of the dialogue delivery was appropriate.</a:t>
                      </a:r>
                      <a:endParaRPr lang="en-US" sz="1400" dirty="0">
                        <a:effectLst/>
                      </a:endParaRPr>
                    </a:p>
                    <a:p>
                      <a:pPr marL="0" marR="0" indent="60325">
                        <a:lnSpc>
                          <a:spcPct val="115000"/>
                        </a:lnSpc>
                        <a:spcBef>
                          <a:spcPts val="0"/>
                        </a:spcBef>
                        <a:spcAft>
                          <a:spcPts val="800"/>
                        </a:spcAft>
                      </a:pPr>
                      <a:r>
                        <a:rPr lang="en-GB" sz="1800" dirty="0">
                          <a:effectLst/>
                        </a:rPr>
                        <a:t> </a:t>
                      </a:r>
                      <a:endParaRPr lang="en-US" sz="1400" dirty="0">
                        <a:effectLst/>
                      </a:endParaRPr>
                    </a:p>
                    <a:p>
                      <a:pPr marL="0" marR="0" indent="60325">
                        <a:lnSpc>
                          <a:spcPct val="115000"/>
                        </a:lnSpc>
                        <a:spcBef>
                          <a:spcPts val="0"/>
                        </a:spcBef>
                        <a:spcAft>
                          <a:spcPts val="800"/>
                        </a:spcAft>
                      </a:pPr>
                      <a:r>
                        <a:rPr lang="en-GB" sz="1800" dirty="0">
                          <a:effectLst/>
                        </a:rPr>
                        <a:t> </a:t>
                      </a:r>
                      <a:endParaRPr lang="en-US" sz="1400" dirty="0">
                        <a:effectLst/>
                      </a:endParaRPr>
                    </a:p>
                    <a:p>
                      <a:pPr marL="0" marR="0" indent="60325">
                        <a:lnSpc>
                          <a:spcPct val="115000"/>
                        </a:lnSpc>
                        <a:spcBef>
                          <a:spcPts val="0"/>
                        </a:spcBef>
                        <a:spcAft>
                          <a:spcPts val="800"/>
                        </a:spcAft>
                      </a:pPr>
                      <a:r>
                        <a:rPr lang="en-GB" sz="1800" dirty="0">
                          <a:effectLst/>
                        </a:rPr>
                        <a:t> </a:t>
                      </a:r>
                      <a:endParaRPr lang="en-US" sz="1400" dirty="0">
                        <a:effectLst/>
                      </a:endParaRPr>
                    </a:p>
                    <a:p>
                      <a:pPr marL="0" marR="0" indent="60325">
                        <a:lnSpc>
                          <a:spcPct val="115000"/>
                        </a:lnSpc>
                        <a:spcBef>
                          <a:spcPts val="0"/>
                        </a:spcBef>
                        <a:spcAft>
                          <a:spcPts val="800"/>
                        </a:spcAft>
                      </a:pPr>
                      <a:r>
                        <a:rPr lang="en-GB" sz="1800" dirty="0">
                          <a:effectLst/>
                        </a:rPr>
                        <a:t>Most of the performance was appropriate</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0121" marR="60121" marT="0" marB="0"/>
                </a:tc>
                <a:tc>
                  <a:txBody>
                    <a:bodyPr/>
                    <a:lstStyle/>
                    <a:p>
                      <a:pPr marL="0" marR="0" indent="635">
                        <a:lnSpc>
                          <a:spcPct val="115000"/>
                        </a:lnSpc>
                        <a:spcBef>
                          <a:spcPts val="0"/>
                        </a:spcBef>
                        <a:spcAft>
                          <a:spcPts val="800"/>
                        </a:spcAft>
                      </a:pPr>
                      <a:r>
                        <a:rPr lang="en-GB" sz="1800" dirty="0">
                          <a:effectLst/>
                        </a:rPr>
                        <a:t>The dialogue delivery was very appropriate and appreciable.</a:t>
                      </a:r>
                      <a:endParaRPr lang="en-US" sz="1400" dirty="0">
                        <a:effectLst/>
                      </a:endParaRPr>
                    </a:p>
                    <a:p>
                      <a:pPr marL="0" marR="0" indent="635">
                        <a:lnSpc>
                          <a:spcPct val="115000"/>
                        </a:lnSpc>
                        <a:spcBef>
                          <a:spcPts val="0"/>
                        </a:spcBef>
                        <a:spcAft>
                          <a:spcPts val="800"/>
                        </a:spcAft>
                      </a:pPr>
                      <a:r>
                        <a:rPr lang="en-GB" sz="1800" dirty="0">
                          <a:effectLst/>
                        </a:rPr>
                        <a:t>  </a:t>
                      </a:r>
                      <a:endParaRPr lang="en-GB" sz="3200" dirty="0">
                        <a:effectLst/>
                      </a:endParaRPr>
                    </a:p>
                    <a:p>
                      <a:pPr marL="0" marR="0" indent="635">
                        <a:lnSpc>
                          <a:spcPct val="115000"/>
                        </a:lnSpc>
                        <a:spcBef>
                          <a:spcPts val="0"/>
                        </a:spcBef>
                        <a:spcAft>
                          <a:spcPts val="800"/>
                        </a:spcAft>
                      </a:pPr>
                      <a:r>
                        <a:rPr lang="en-GB" sz="1800" dirty="0">
                          <a:effectLst/>
                        </a:rPr>
                        <a:t>The performance was the most appropriate and up to the mark.</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0121" marR="60121" marT="0" marB="0"/>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15983305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945580672"/>
              </p:ext>
            </p:extLst>
          </p:nvPr>
        </p:nvGraphicFramePr>
        <p:xfrm>
          <a:off x="611560" y="692696"/>
          <a:ext cx="7848872" cy="5616624"/>
        </p:xfrm>
        <a:graphic>
          <a:graphicData uri="http://schemas.openxmlformats.org/drawingml/2006/table">
            <a:tbl>
              <a:tblPr bandRow="1">
                <a:tableStyleId>{5C22544A-7EE6-4342-B048-85BDC9FD1C3A}</a:tableStyleId>
              </a:tblPr>
              <a:tblGrid>
                <a:gridCol w="1941118">
                  <a:extLst>
                    <a:ext uri="{9D8B030D-6E8A-4147-A177-3AD203B41FA5}">
                      <a16:colId xmlns:a16="http://schemas.microsoft.com/office/drawing/2014/main" xmlns="" val="20000"/>
                    </a:ext>
                  </a:extLst>
                </a:gridCol>
                <a:gridCol w="5907754">
                  <a:extLst>
                    <a:ext uri="{9D8B030D-6E8A-4147-A177-3AD203B41FA5}">
                      <a16:colId xmlns:a16="http://schemas.microsoft.com/office/drawing/2014/main" xmlns="" val="20001"/>
                    </a:ext>
                  </a:extLst>
                </a:gridCol>
              </a:tblGrid>
              <a:tr h="5616624">
                <a:tc>
                  <a:txBody>
                    <a:bodyPr/>
                    <a:lstStyle/>
                    <a:p>
                      <a:pPr marL="0" marR="0" indent="457200">
                        <a:lnSpc>
                          <a:spcPct val="115000"/>
                        </a:lnSpc>
                        <a:spcBef>
                          <a:spcPts val="0"/>
                        </a:spcBef>
                        <a:spcAft>
                          <a:spcPts val="800"/>
                        </a:spcAft>
                      </a:pPr>
                      <a:r>
                        <a:rPr lang="en-GB" sz="3200" dirty="0">
                          <a:effectLst/>
                        </a:rPr>
                        <a:t> </a:t>
                      </a:r>
                      <a:endParaRPr lang="en-US" sz="2800" dirty="0">
                        <a:effectLst/>
                      </a:endParaRPr>
                    </a:p>
                    <a:p>
                      <a:pPr marL="0" marR="0">
                        <a:lnSpc>
                          <a:spcPct val="115000"/>
                        </a:lnSpc>
                        <a:spcBef>
                          <a:spcPts val="0"/>
                        </a:spcBef>
                        <a:spcAft>
                          <a:spcPts val="800"/>
                        </a:spcAft>
                      </a:pPr>
                      <a:endParaRPr lang="en-GB" sz="3200" dirty="0">
                        <a:effectLst/>
                      </a:endParaRPr>
                    </a:p>
                    <a:p>
                      <a:pPr marL="0" marR="0">
                        <a:lnSpc>
                          <a:spcPct val="115000"/>
                        </a:lnSpc>
                        <a:spcBef>
                          <a:spcPts val="0"/>
                        </a:spcBef>
                        <a:spcAft>
                          <a:spcPts val="800"/>
                        </a:spcAft>
                      </a:pPr>
                      <a:endParaRPr lang="en-GB" sz="3200" dirty="0">
                        <a:effectLst/>
                      </a:endParaRPr>
                    </a:p>
                    <a:p>
                      <a:pPr marL="0" marR="0">
                        <a:lnSpc>
                          <a:spcPct val="115000"/>
                        </a:lnSpc>
                        <a:spcBef>
                          <a:spcPts val="0"/>
                        </a:spcBef>
                        <a:spcAft>
                          <a:spcPts val="800"/>
                        </a:spcAft>
                      </a:pPr>
                      <a:r>
                        <a:rPr lang="en-GB" sz="3200" b="1" dirty="0">
                          <a:effectLst/>
                        </a:rPr>
                        <a:t>Rationale</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indent="457200" algn="just">
                        <a:lnSpc>
                          <a:spcPct val="115000"/>
                        </a:lnSpc>
                        <a:spcBef>
                          <a:spcPts val="0"/>
                        </a:spcBef>
                        <a:spcAft>
                          <a:spcPts val="800"/>
                        </a:spcAft>
                      </a:pPr>
                      <a:r>
                        <a:rPr lang="en-GB" sz="3200" dirty="0">
                          <a:effectLst/>
                        </a:rPr>
                        <a:t> </a:t>
                      </a:r>
                      <a:endParaRPr lang="en-US" sz="2800" dirty="0">
                        <a:effectLst/>
                      </a:endParaRPr>
                    </a:p>
                    <a:p>
                      <a:pPr marL="0" marR="0" algn="just">
                        <a:lnSpc>
                          <a:spcPct val="115000"/>
                        </a:lnSpc>
                        <a:spcBef>
                          <a:spcPts val="0"/>
                        </a:spcBef>
                        <a:spcAft>
                          <a:spcPts val="800"/>
                        </a:spcAft>
                      </a:pPr>
                      <a:r>
                        <a:rPr lang="en-GB" sz="3200" dirty="0">
                          <a:effectLst/>
                        </a:rPr>
                        <a:t>In this activity we aim to improve the basic competencies of listening and speaking of the learners. Besides we target at the overall performance, hidden talent and removing of shyness. </a:t>
                      </a:r>
                      <a:endParaRPr lang="en-US" sz="2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11775347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5BB0B1A0-3E9B-0283-2151-9C3DAFB0665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2230" y="813202"/>
            <a:ext cx="8039539" cy="5312961"/>
          </a:xfrm>
        </p:spPr>
      </p:pic>
    </p:spTree>
    <p:extLst>
      <p:ext uri="{BB962C8B-B14F-4D97-AF65-F5344CB8AC3E}">
        <p14:creationId xmlns:p14="http://schemas.microsoft.com/office/powerpoint/2010/main" val="35932096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548162DF-5853-1187-E1CE-F24B9A5BDED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695739"/>
            <a:ext cx="8229600" cy="5365812"/>
          </a:xfrm>
        </p:spPr>
      </p:pic>
    </p:spTree>
    <p:extLst>
      <p:ext uri="{BB962C8B-B14F-4D97-AF65-F5344CB8AC3E}">
        <p14:creationId xmlns:p14="http://schemas.microsoft.com/office/powerpoint/2010/main" val="7422778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15BDF467-6A73-D48A-1E6F-24DDCED48C7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1984" y="442744"/>
            <a:ext cx="7237494" cy="5683420"/>
          </a:xfrm>
        </p:spPr>
      </p:pic>
    </p:spTree>
    <p:extLst>
      <p:ext uri="{BB962C8B-B14F-4D97-AF65-F5344CB8AC3E}">
        <p14:creationId xmlns:p14="http://schemas.microsoft.com/office/powerpoint/2010/main" val="23165426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Autofit/>
          </a:bodyPr>
          <a:lstStyle/>
          <a:p>
            <a:r>
              <a:rPr lang="en-US" sz="4800" b="1" u="sng" dirty="0">
                <a:solidFill>
                  <a:srgbClr val="FF0000"/>
                </a:solidFill>
              </a:rPr>
              <a:t>ANECDOTAL RECORD </a:t>
            </a:r>
            <a:endParaRPr lang="en-GB" sz="4800" u="sng" dirty="0"/>
          </a:p>
        </p:txBody>
      </p:sp>
      <p:sp>
        <p:nvSpPr>
          <p:cNvPr id="3" name="Content Placeholder 2"/>
          <p:cNvSpPr>
            <a:spLocks noGrp="1"/>
          </p:cNvSpPr>
          <p:nvPr>
            <p:ph idx="1"/>
          </p:nvPr>
        </p:nvSpPr>
        <p:spPr>
          <a:xfrm>
            <a:off x="457200" y="1052736"/>
            <a:ext cx="8229600" cy="5472608"/>
          </a:xfrm>
        </p:spPr>
        <p:txBody>
          <a:bodyPr>
            <a:normAutofit fontScale="77500" lnSpcReduction="20000"/>
          </a:bodyPr>
          <a:lstStyle/>
          <a:p>
            <a:pPr marL="0" indent="0" algn="just">
              <a:buNone/>
            </a:pPr>
            <a:r>
              <a:rPr lang="en-US" sz="4200" dirty="0">
                <a:latin typeface="Times New Roman" panose="02020603050405020304" pitchFamily="18" charset="0"/>
                <a:cs typeface="Times New Roman" panose="02020603050405020304" pitchFamily="18" charset="0"/>
              </a:rPr>
              <a:t>Anecdotal records are </a:t>
            </a:r>
            <a:r>
              <a:rPr lang="en-US" sz="4200" b="1" dirty="0">
                <a:latin typeface="Times New Roman" panose="02020603050405020304" pitchFamily="18" charset="0"/>
                <a:cs typeface="Times New Roman" panose="02020603050405020304" pitchFamily="18" charset="0"/>
              </a:rPr>
              <a:t>brief notes teachers take as they observe children</a:t>
            </a:r>
            <a:r>
              <a:rPr lang="en-US" sz="4200" dirty="0">
                <a:latin typeface="Times New Roman" panose="02020603050405020304" pitchFamily="18" charset="0"/>
                <a:cs typeface="Times New Roman" panose="02020603050405020304" pitchFamily="18" charset="0"/>
              </a:rPr>
              <a:t>. The notes document a range of behaviors in areas such as literacy, mathematics, social studies, science, the arts, social and emotional development, and physical development.</a:t>
            </a:r>
            <a:endParaRPr lang="en-IN" sz="4200" dirty="0">
              <a:latin typeface="Times New Roman" panose="02020603050405020304" pitchFamily="18" charset="0"/>
              <a:cs typeface="Times New Roman" panose="02020603050405020304" pitchFamily="18" charset="0"/>
            </a:endParaRPr>
          </a:p>
          <a:p>
            <a:pPr marL="0" indent="0">
              <a:buNone/>
            </a:pPr>
            <a:r>
              <a:rPr lang="en-US" dirty="0"/>
              <a:t/>
            </a:r>
            <a:br>
              <a:rPr lang="en-US" dirty="0"/>
            </a:br>
            <a:r>
              <a:rPr lang="en-US" b="1" dirty="0">
                <a:solidFill>
                  <a:srgbClr val="FF0000"/>
                </a:solidFill>
                <a:latin typeface="Times New Roman" panose="02020603050405020304" pitchFamily="18" charset="0"/>
                <a:cs typeface="Times New Roman" panose="02020603050405020304" pitchFamily="18" charset="0"/>
              </a:rPr>
              <a:t>Remember:</a:t>
            </a:r>
            <a:endParaRPr lang="en-US" dirty="0">
              <a:solidFill>
                <a:srgbClr val="FF0000"/>
              </a:solidFill>
              <a:latin typeface="Times New Roman" panose="02020603050405020304" pitchFamily="18" charset="0"/>
              <a:cs typeface="Times New Roman" panose="02020603050405020304" pitchFamily="18" charset="0"/>
            </a:endParaRPr>
          </a:p>
          <a:p>
            <a:pPr algn="just">
              <a:lnSpc>
                <a:spcPct val="100000"/>
              </a:lnSpc>
            </a:pPr>
            <a:r>
              <a:rPr lang="en-US" dirty="0">
                <a:latin typeface="Times New Roman" panose="02020603050405020304" pitchFamily="18" charset="0"/>
                <a:cs typeface="Times New Roman" panose="02020603050405020304" pitchFamily="18" charset="0"/>
              </a:rPr>
              <a:t>Result of direct observation.</a:t>
            </a:r>
          </a:p>
          <a:p>
            <a:pPr algn="just">
              <a:lnSpc>
                <a:spcPct val="100000"/>
              </a:lnSpc>
            </a:pPr>
            <a:r>
              <a:rPr lang="en-US" dirty="0">
                <a:latin typeface="Times New Roman" panose="02020603050405020304" pitchFamily="18" charset="0"/>
                <a:cs typeface="Times New Roman" panose="02020603050405020304" pitchFamily="18" charset="0"/>
              </a:rPr>
              <a:t>Accurate and specific.</a:t>
            </a:r>
          </a:p>
          <a:p>
            <a:pPr algn="just">
              <a:lnSpc>
                <a:spcPct val="100000"/>
              </a:lnSpc>
            </a:pPr>
            <a:r>
              <a:rPr lang="en-US" dirty="0">
                <a:latin typeface="Times New Roman" panose="02020603050405020304" pitchFamily="18" charset="0"/>
                <a:cs typeface="Times New Roman" panose="02020603050405020304" pitchFamily="18" charset="0"/>
              </a:rPr>
              <a:t>Gives context of the child's engagement within the environment.</a:t>
            </a:r>
          </a:p>
          <a:p>
            <a:pPr algn="just">
              <a:lnSpc>
                <a:spcPct val="100000"/>
              </a:lnSpc>
            </a:pPr>
            <a:r>
              <a:rPr lang="en-US" dirty="0">
                <a:latin typeface="Times New Roman" panose="02020603050405020304" pitchFamily="18" charset="0"/>
                <a:cs typeface="Times New Roman" panose="02020603050405020304" pitchFamily="18" charset="0"/>
              </a:rPr>
              <a:t>Record the child's interest, skills, achievements, strengths etc.</a:t>
            </a:r>
          </a:p>
          <a:p>
            <a:pPr marL="0" indent="0" algn="just">
              <a:lnSpc>
                <a:spcPct val="100000"/>
              </a:lnSpc>
              <a:buNone/>
            </a:pPr>
            <a:endParaRPr 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73629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E60E56C1-C312-2658-CD08-F92AFA403F8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0989" y="768024"/>
            <a:ext cx="7722022" cy="5358139"/>
          </a:xfrm>
        </p:spPr>
      </p:pic>
    </p:spTree>
    <p:extLst>
      <p:ext uri="{BB962C8B-B14F-4D97-AF65-F5344CB8AC3E}">
        <p14:creationId xmlns:p14="http://schemas.microsoft.com/office/powerpoint/2010/main" val="38869981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7DC4324F-3387-A13A-3971-512967BDCE7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415636"/>
            <a:ext cx="8229600" cy="5710527"/>
          </a:xfrm>
        </p:spPr>
      </p:pic>
    </p:spTree>
    <p:extLst>
      <p:ext uri="{BB962C8B-B14F-4D97-AF65-F5344CB8AC3E}">
        <p14:creationId xmlns:p14="http://schemas.microsoft.com/office/powerpoint/2010/main" val="152901737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404664"/>
            <a:ext cx="8229600" cy="5904656"/>
          </a:xfrm>
        </p:spPr>
        <p:txBody>
          <a:bodyPr>
            <a:normAutofit fontScale="70000" lnSpcReduction="20000"/>
          </a:bodyPr>
          <a:lstStyle/>
          <a:p>
            <a:pPr marL="0" indent="0" algn="just">
              <a:lnSpc>
                <a:spcPct val="100000"/>
              </a:lnSpc>
              <a:buNone/>
            </a:pPr>
            <a:r>
              <a:rPr lang="en-US" b="1" dirty="0">
                <a:solidFill>
                  <a:srgbClr val="FF0000"/>
                </a:solidFill>
                <a:latin typeface="Times New Roman" panose="02020603050405020304" pitchFamily="18" charset="0"/>
                <a:cs typeface="Times New Roman" panose="02020603050405020304" pitchFamily="18" charset="0"/>
              </a:rPr>
              <a:t>Hints:</a:t>
            </a:r>
          </a:p>
          <a:p>
            <a:pPr algn="just">
              <a:lnSpc>
                <a:spcPct val="100000"/>
              </a:lnSpc>
            </a:pPr>
            <a:r>
              <a:rPr lang="en-US" dirty="0">
                <a:latin typeface="Times New Roman" panose="02020603050405020304" pitchFamily="18" charset="0"/>
                <a:cs typeface="Times New Roman" panose="02020603050405020304" pitchFamily="18" charset="0"/>
              </a:rPr>
              <a:t>Keep a notebook handy to make brief notes to remind you of incidents you wish to include in the record. Also include the name, time and setting in your notes.</a:t>
            </a:r>
          </a:p>
          <a:p>
            <a:pPr algn="just">
              <a:lnSpc>
                <a:spcPct val="100000"/>
              </a:lnSpc>
            </a:pPr>
            <a:r>
              <a:rPr lang="en-US" dirty="0">
                <a:latin typeface="Times New Roman" panose="02020603050405020304" pitchFamily="18" charset="0"/>
                <a:cs typeface="Times New Roman" panose="02020603050405020304" pitchFamily="18" charset="0"/>
              </a:rPr>
              <a:t>Write the record as soon as possible after the event. The longer you leave it to write your anecdotal record, the more subjective and vague the observation will become.</a:t>
            </a:r>
          </a:p>
          <a:p>
            <a:pPr algn="just">
              <a:lnSpc>
                <a:spcPct val="100000"/>
              </a:lnSpc>
            </a:pPr>
            <a:r>
              <a:rPr lang="en-US" dirty="0">
                <a:latin typeface="Times New Roman" panose="02020603050405020304" pitchFamily="18" charset="0"/>
                <a:cs typeface="Times New Roman" panose="02020603050405020304" pitchFamily="18" charset="0"/>
              </a:rPr>
              <a:t>In your anecdotal record identify the time, child, date and setting</a:t>
            </a:r>
          </a:p>
          <a:p>
            <a:pPr algn="just">
              <a:lnSpc>
                <a:spcPct val="100000"/>
              </a:lnSpc>
            </a:pPr>
            <a:r>
              <a:rPr lang="en-US" dirty="0">
                <a:latin typeface="Times New Roman" panose="02020603050405020304" pitchFamily="18" charset="0"/>
                <a:cs typeface="Times New Roman" panose="02020603050405020304" pitchFamily="18" charset="0"/>
              </a:rPr>
              <a:t>It is a good idea to carry a notebook and pen with you at all times.</a:t>
            </a:r>
          </a:p>
          <a:p>
            <a:pPr algn="just">
              <a:lnSpc>
                <a:spcPct val="100000"/>
              </a:lnSpc>
            </a:pPr>
            <a:r>
              <a:rPr lang="en-US" dirty="0">
                <a:latin typeface="Times New Roman" panose="02020603050405020304" pitchFamily="18" charset="0"/>
                <a:cs typeface="Times New Roman" panose="02020603050405020304" pitchFamily="18" charset="0"/>
              </a:rPr>
              <a:t>Quickly jot down some brief notes to jog your memory. Later when time permits refer to your notes and write them up as an anecdotal observation</a:t>
            </a:r>
          </a:p>
          <a:p>
            <a:pPr algn="just">
              <a:lnSpc>
                <a:spcPct val="100000"/>
              </a:lnSpc>
            </a:pPr>
            <a:r>
              <a:rPr lang="en-US" dirty="0">
                <a:latin typeface="Times New Roman" panose="02020603050405020304" pitchFamily="18" charset="0"/>
                <a:cs typeface="Times New Roman" panose="02020603050405020304" pitchFamily="18" charset="0"/>
              </a:rPr>
              <a:t>The objective analysis is not conclusions or diagnoses.</a:t>
            </a:r>
          </a:p>
          <a:p>
            <a:pPr algn="just">
              <a:lnSpc>
                <a:spcPct val="100000"/>
              </a:lnSpc>
            </a:pPr>
            <a:r>
              <a:rPr lang="en-US" dirty="0">
                <a:latin typeface="Times New Roman" panose="02020603050405020304" pitchFamily="18" charset="0"/>
                <a:cs typeface="Times New Roman" panose="02020603050405020304" pitchFamily="18" charset="0"/>
              </a:rPr>
              <a:t>Include details of the child's </a:t>
            </a:r>
            <a:r>
              <a:rPr lang="en-US" dirty="0" err="1">
                <a:latin typeface="Times New Roman" panose="02020603050405020304" pitchFamily="18" charset="0"/>
                <a:cs typeface="Times New Roman" panose="02020603050405020304" pitchFamily="18" charset="0"/>
              </a:rPr>
              <a:t>behaviour</a:t>
            </a:r>
            <a:r>
              <a:rPr lang="en-US" dirty="0">
                <a:latin typeface="Times New Roman" panose="02020603050405020304" pitchFamily="18" charset="0"/>
                <a:cs typeface="Times New Roman" panose="02020603050405020304" pitchFamily="18" charset="0"/>
              </a:rPr>
              <a:t> such as actions and comments</a:t>
            </a:r>
          </a:p>
          <a:p>
            <a:pPr algn="just">
              <a:lnSpc>
                <a:spcPct val="100000"/>
              </a:lnSpc>
            </a:pPr>
            <a:r>
              <a:rPr lang="en-US" dirty="0">
                <a:latin typeface="Times New Roman" panose="02020603050405020304" pitchFamily="18" charset="0"/>
                <a:cs typeface="Times New Roman" panose="02020603050405020304" pitchFamily="18" charset="0"/>
              </a:rPr>
              <a:t>Use evidence of exact words.</a:t>
            </a:r>
          </a:p>
          <a:p>
            <a:endParaRPr lang="en-GB" dirty="0"/>
          </a:p>
        </p:txBody>
      </p:sp>
    </p:spTree>
    <p:extLst>
      <p:ext uri="{BB962C8B-B14F-4D97-AF65-F5344CB8AC3E}">
        <p14:creationId xmlns:p14="http://schemas.microsoft.com/office/powerpoint/2010/main" val="33224948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6336704"/>
          </a:xfrm>
        </p:spPr>
        <p:txBody>
          <a:bodyPr>
            <a:normAutofit fontScale="62500" lnSpcReduction="20000"/>
          </a:bodyPr>
          <a:lstStyle/>
          <a:p>
            <a:pPr marL="0" indent="0" algn="just">
              <a:buNone/>
            </a:pPr>
            <a:r>
              <a:rPr lang="en-US" b="1" dirty="0">
                <a:solidFill>
                  <a:srgbClr val="FF0000"/>
                </a:solidFill>
                <a:latin typeface="Times New Roman" panose="02020603050405020304" pitchFamily="18" charset="0"/>
                <a:cs typeface="Times New Roman" panose="02020603050405020304" pitchFamily="18" charset="0"/>
              </a:rPr>
              <a:t>		Exemplar  of ANECDOTAL RECORD </a:t>
            </a:r>
          </a:p>
          <a:p>
            <a:pPr marL="0" indent="0" algn="just">
              <a:buNone/>
            </a:pPr>
            <a:r>
              <a:rPr lang="en-US" b="1" dirty="0">
                <a:latin typeface="Times New Roman" panose="02020603050405020304" pitchFamily="18" charset="0"/>
                <a:cs typeface="Times New Roman" panose="02020603050405020304" pitchFamily="18" charset="0"/>
              </a:rPr>
              <a:t>Student Name: </a:t>
            </a:r>
            <a:r>
              <a:rPr lang="en-US" dirty="0">
                <a:latin typeface="Times New Roman" panose="02020603050405020304" pitchFamily="18" charset="0"/>
                <a:cs typeface="Times New Roman" panose="02020603050405020304" pitchFamily="18" charset="0"/>
              </a:rPr>
              <a:t>Aisha  Fatimah </a:t>
            </a:r>
          </a:p>
          <a:p>
            <a:pPr marL="0" indent="0" algn="just">
              <a:buNone/>
            </a:pPr>
            <a:r>
              <a:rPr lang="en-US" b="1" dirty="0">
                <a:latin typeface="Times New Roman" panose="02020603050405020304" pitchFamily="18" charset="0"/>
                <a:cs typeface="Times New Roman" panose="02020603050405020304" pitchFamily="18" charset="0"/>
              </a:rPr>
              <a:t>Observer:  </a:t>
            </a:r>
            <a:r>
              <a:rPr lang="en-US" dirty="0">
                <a:latin typeface="Times New Roman" panose="02020603050405020304" pitchFamily="18" charset="0"/>
                <a:cs typeface="Times New Roman" panose="02020603050405020304" pitchFamily="18" charset="0"/>
              </a:rPr>
              <a:t>Yasmeen </a:t>
            </a:r>
            <a:r>
              <a:rPr lang="en-US" dirty="0" err="1">
                <a:latin typeface="Times New Roman" panose="02020603050405020304" pitchFamily="18" charset="0"/>
                <a:cs typeface="Times New Roman" panose="02020603050405020304" pitchFamily="18" charset="0"/>
              </a:rPr>
              <a:t>Bano</a:t>
            </a:r>
            <a:endParaRPr lang="en-US" dirty="0">
              <a:latin typeface="Times New Roman" panose="02020603050405020304" pitchFamily="18" charset="0"/>
              <a:cs typeface="Times New Roman" panose="02020603050405020304" pitchFamily="18" charset="0"/>
            </a:endParaRPr>
          </a:p>
          <a:p>
            <a:pPr marL="0" indent="0" algn="just">
              <a:buNone/>
            </a:pPr>
            <a:r>
              <a:rPr lang="en-US" b="1" dirty="0">
                <a:latin typeface="Times New Roman" panose="02020603050405020304" pitchFamily="18" charset="0"/>
                <a:cs typeface="Times New Roman" panose="02020603050405020304" pitchFamily="18" charset="0"/>
              </a:rPr>
              <a:t>Place of Observation </a:t>
            </a:r>
            <a:r>
              <a:rPr lang="en-US" dirty="0">
                <a:latin typeface="Times New Roman" panose="02020603050405020304" pitchFamily="18" charset="0"/>
                <a:cs typeface="Times New Roman" panose="02020603050405020304" pitchFamily="18" charset="0"/>
              </a:rPr>
              <a:t>:School garden</a:t>
            </a:r>
          </a:p>
          <a:p>
            <a:pPr marL="0" indent="0" algn="just">
              <a:buNone/>
            </a:pPr>
            <a:r>
              <a:rPr lang="en-US" b="1" dirty="0">
                <a:latin typeface="Times New Roman" panose="02020603050405020304" pitchFamily="18" charset="0"/>
                <a:cs typeface="Times New Roman" panose="02020603050405020304" pitchFamily="18" charset="0"/>
              </a:rPr>
              <a:t>Objectives</a:t>
            </a:r>
            <a:r>
              <a:rPr lang="en-US" dirty="0">
                <a:latin typeface="Times New Roman" panose="02020603050405020304" pitchFamily="18" charset="0"/>
                <a:cs typeface="Times New Roman" panose="02020603050405020304" pitchFamily="18" charset="0"/>
              </a:rPr>
              <a:t>: To find the reason for Aisha's fear and worry. </a:t>
            </a:r>
          </a:p>
          <a:p>
            <a:pPr marL="0" indent="0" algn="just">
              <a:buNone/>
            </a:pPr>
            <a:r>
              <a:rPr lang="en-US" b="1" dirty="0">
                <a:latin typeface="Times New Roman" panose="02020603050405020304" pitchFamily="18" charset="0"/>
                <a:cs typeface="Times New Roman" panose="02020603050405020304" pitchFamily="18" charset="0"/>
              </a:rPr>
              <a:t>Observation questions</a:t>
            </a:r>
            <a:r>
              <a:rPr lang="en-US" dirty="0">
                <a:latin typeface="Times New Roman" panose="02020603050405020304" pitchFamily="18" charset="0"/>
                <a:cs typeface="Times New Roman" panose="02020603050405020304" pitchFamily="18" charset="0"/>
              </a:rPr>
              <a:t>:</a:t>
            </a:r>
          </a:p>
          <a:p>
            <a:pPr algn="just"/>
            <a:r>
              <a:rPr lang="en-US" dirty="0">
                <a:latin typeface="Times New Roman" panose="02020603050405020304" pitchFamily="18" charset="0"/>
                <a:cs typeface="Times New Roman" panose="02020603050405020304" pitchFamily="18" charset="0"/>
              </a:rPr>
              <a:t> 1. Aisha, why are you so afraid?</a:t>
            </a:r>
          </a:p>
          <a:p>
            <a:pPr algn="just"/>
            <a:r>
              <a:rPr lang="en-US" dirty="0">
                <a:latin typeface="Times New Roman" panose="02020603050405020304" pitchFamily="18" charset="0"/>
                <a:cs typeface="Times New Roman" panose="02020603050405020304" pitchFamily="18" charset="0"/>
              </a:rPr>
              <a:t>2. You can share with me?</a:t>
            </a:r>
          </a:p>
          <a:p>
            <a:pPr algn="just"/>
            <a:r>
              <a:rPr lang="en-US" dirty="0">
                <a:latin typeface="Times New Roman" panose="02020603050405020304" pitchFamily="18" charset="0"/>
                <a:cs typeface="Times New Roman" panose="02020603050405020304" pitchFamily="18" charset="0"/>
              </a:rPr>
              <a:t>3. Why did you feel dizzy that day?</a:t>
            </a:r>
          </a:p>
          <a:p>
            <a:pPr marL="0" indent="0" algn="just">
              <a:buNone/>
            </a:pPr>
            <a:r>
              <a:rPr lang="en-US" b="1" dirty="0">
                <a:latin typeface="Times New Roman" panose="02020603050405020304" pitchFamily="18" charset="0"/>
                <a:cs typeface="Times New Roman" panose="02020603050405020304" pitchFamily="18" charset="0"/>
              </a:rPr>
              <a:t>Observation report </a:t>
            </a:r>
            <a:r>
              <a:rPr lang="en-US" dirty="0">
                <a:latin typeface="Times New Roman" panose="02020603050405020304" pitchFamily="18" charset="0"/>
                <a:cs typeface="Times New Roman" panose="02020603050405020304" pitchFamily="18" charset="0"/>
              </a:rPr>
              <a:t>:Aisha is a good student. She does not come to school every day, but on the day she come to school. she shows very good performance on the same day. And reads very well. When I inquired about the reason for not coming to school every day, it was found that parents fight every day at home. Which she is always afraid of. And because of this fight, she cannot eat well. Her face is innocent as well as pale. She wants to read. And wants to move forward but the situation at home has had a profound effect on her studies and health. She also felt dizzy in school due to not eating for some days. Along with her physical health, her mental health has also been affected.</a:t>
            </a:r>
          </a:p>
          <a:p>
            <a:pPr marL="0" indent="0" algn="just">
              <a:buNone/>
            </a:pPr>
            <a:r>
              <a:rPr lang="en-US" b="1" dirty="0">
                <a:latin typeface="Times New Roman" panose="02020603050405020304" pitchFamily="18" charset="0"/>
                <a:cs typeface="Times New Roman" panose="02020603050405020304" pitchFamily="18" charset="0"/>
              </a:rPr>
              <a:t>ANALYSIS</a:t>
            </a:r>
            <a:r>
              <a:rPr lang="en-US" dirty="0">
                <a:latin typeface="Times New Roman" panose="02020603050405020304" pitchFamily="18" charset="0"/>
                <a:cs typeface="Times New Roman" panose="02020603050405020304" pitchFamily="18" charset="0"/>
              </a:rPr>
              <a:t>: If the fight between her parents ends and the home environment is good, Aisha will recover very soon and she will make a name for her parents, school, her region and the state because of her education.</a:t>
            </a:r>
            <a:endParaRPr lang="en-IN" dirty="0">
              <a:latin typeface="Times New Roman" panose="02020603050405020304" pitchFamily="18" charset="0"/>
              <a:cs typeface="Times New Roman" panose="02020603050405020304" pitchFamily="18" charset="0"/>
            </a:endParaRPr>
          </a:p>
          <a:p>
            <a:pPr algn="just"/>
            <a:endParaRPr lang="en-GB" dirty="0">
              <a:latin typeface="Times New Roman" panose="02020603050405020304" pitchFamily="18" charset="0"/>
              <a:cs typeface="Times New Roman" panose="02020603050405020304" pitchFamily="18" charset="0"/>
            </a:endParaRPr>
          </a:p>
          <a:p>
            <a:pPr algn="just"/>
            <a:endParaRPr lang="en-GB" dirty="0"/>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7308304" y="0"/>
            <a:ext cx="1811965" cy="1573821"/>
          </a:xfrm>
          <a:prstGeom prst="rect">
            <a:avLst/>
          </a:prstGeom>
        </p:spPr>
      </p:pic>
    </p:spTree>
    <p:extLst>
      <p:ext uri="{BB962C8B-B14F-4D97-AF65-F5344CB8AC3E}">
        <p14:creationId xmlns:p14="http://schemas.microsoft.com/office/powerpoint/2010/main" val="33040072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64FD5E60-2827-4BFD-FC1F-31BBE043BEA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1527" y="641526"/>
            <a:ext cx="8023588" cy="5484637"/>
          </a:xfrm>
        </p:spPr>
      </p:pic>
    </p:spTree>
    <p:extLst>
      <p:ext uri="{BB962C8B-B14F-4D97-AF65-F5344CB8AC3E}">
        <p14:creationId xmlns:p14="http://schemas.microsoft.com/office/powerpoint/2010/main" val="42085849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7B6ACE7D-B224-F688-6BCD-549B7B5D54B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8632" y="786096"/>
            <a:ext cx="7906127" cy="5340068"/>
          </a:xfrm>
        </p:spPr>
      </p:pic>
    </p:spTree>
    <p:extLst>
      <p:ext uri="{BB962C8B-B14F-4D97-AF65-F5344CB8AC3E}">
        <p14:creationId xmlns:p14="http://schemas.microsoft.com/office/powerpoint/2010/main" val="222476428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3794AD48-8C83-48D0-4FB8-61C10E96FDD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1" y="749953"/>
            <a:ext cx="8229600" cy="5782765"/>
          </a:xfrm>
        </p:spPr>
      </p:pic>
    </p:spTree>
    <p:extLst>
      <p:ext uri="{BB962C8B-B14F-4D97-AF65-F5344CB8AC3E}">
        <p14:creationId xmlns:p14="http://schemas.microsoft.com/office/powerpoint/2010/main" val="270003267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47C5D2DA-F96E-C3EB-3142-BBA7994A1B2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3203" y="939700"/>
            <a:ext cx="7517596" cy="5602055"/>
          </a:xfrm>
        </p:spPr>
      </p:pic>
    </p:spTree>
    <p:extLst>
      <p:ext uri="{BB962C8B-B14F-4D97-AF65-F5344CB8AC3E}">
        <p14:creationId xmlns:p14="http://schemas.microsoft.com/office/powerpoint/2010/main" val="59678039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53510" y="1391479"/>
            <a:ext cx="6053834" cy="2891384"/>
          </a:xfrm>
        </p:spPr>
        <p:txBody>
          <a:bodyPr>
            <a:normAutofit/>
          </a:bodyPr>
          <a:lstStyle/>
          <a:p>
            <a:pPr marL="0" indent="0" algn="ctr">
              <a:buNone/>
            </a:pPr>
            <a:endParaRPr lang="en-IN" sz="4000" b="1" u="sng" dirty="0">
              <a:solidFill>
                <a:srgbClr val="FF0000"/>
              </a:solidFill>
            </a:endParaRPr>
          </a:p>
          <a:p>
            <a:pPr marL="0" indent="0" algn="ctr">
              <a:buNone/>
            </a:pPr>
            <a:r>
              <a:rPr lang="en-IN" sz="4000" b="1" u="sng" dirty="0">
                <a:solidFill>
                  <a:srgbClr val="FF0000"/>
                </a:solidFill>
              </a:rPr>
              <a:t>Thank You</a:t>
            </a:r>
          </a:p>
        </p:txBody>
      </p:sp>
    </p:spTree>
    <p:extLst>
      <p:ext uri="{BB962C8B-B14F-4D97-AF65-F5344CB8AC3E}">
        <p14:creationId xmlns:p14="http://schemas.microsoft.com/office/powerpoint/2010/main" val="20647591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8985" y="332656"/>
            <a:ext cx="8424936" cy="1323439"/>
          </a:xfrm>
          <a:prstGeom prst="rect">
            <a:avLst/>
          </a:prstGeom>
          <a:noFill/>
        </p:spPr>
        <p:txBody>
          <a:bodyPr wrap="square" rtlCol="0">
            <a:spAutoFit/>
          </a:bodyPr>
          <a:lstStyle/>
          <a:p>
            <a:pPr algn="ctr"/>
            <a:r>
              <a:rPr lang="en-US" sz="2400" b="1" u="sng" dirty="0">
                <a:solidFill>
                  <a:srgbClr val="FF0000"/>
                </a:solidFill>
                <a:latin typeface="+mj-lt"/>
              </a:rPr>
              <a:t>School Based Assessment </a:t>
            </a:r>
            <a:r>
              <a:rPr lang="en-US" sz="2400" b="1" u="sng" dirty="0">
                <a:solidFill>
                  <a:srgbClr val="FF0000"/>
                </a:solidFill>
              </a:rPr>
              <a:t>(SBA)</a:t>
            </a:r>
          </a:p>
          <a:p>
            <a:pPr algn="ctr"/>
            <a:r>
              <a:rPr lang="en-US" sz="2400" b="1" u="sng" dirty="0">
                <a:solidFill>
                  <a:srgbClr val="FF0000"/>
                </a:solidFill>
              </a:rPr>
              <a:t>Brain Storming Questions</a:t>
            </a:r>
          </a:p>
          <a:p>
            <a:r>
              <a:rPr lang="en-US" sz="3200" dirty="0">
                <a:solidFill>
                  <a:schemeClr val="accent1"/>
                </a:solidFill>
              </a:rPr>
              <a:t>  </a:t>
            </a:r>
          </a:p>
        </p:txBody>
      </p:sp>
      <p:sp>
        <p:nvSpPr>
          <p:cNvPr id="3" name="TextBox 2"/>
          <p:cNvSpPr txBox="1"/>
          <p:nvPr/>
        </p:nvSpPr>
        <p:spPr>
          <a:xfrm>
            <a:off x="298985" y="1412776"/>
            <a:ext cx="8424936" cy="4985980"/>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spcAft>
                <a:spcPts val="600"/>
              </a:spcAft>
              <a:buFont typeface="Wingdings" panose="05000000000000000000" pitchFamily="2" charset="2"/>
              <a:buChar char="Ø"/>
            </a:pPr>
            <a:r>
              <a:rPr lang="en-US" sz="2400" b="1" dirty="0">
                <a:latin typeface="Times New Roman" panose="02020603050405020304" pitchFamily="18" charset="0"/>
                <a:cs typeface="Times New Roman" panose="02020603050405020304" pitchFamily="18" charset="0"/>
              </a:rPr>
              <a:t> Why SBA is to be undertaken? </a:t>
            </a:r>
          </a:p>
          <a:p>
            <a:pPr marL="285750" indent="-285750">
              <a:spcAft>
                <a:spcPts val="600"/>
              </a:spcAft>
              <a:buFont typeface="Wingdings" panose="05000000000000000000" pitchFamily="2" charset="2"/>
              <a:buChar char="Ø"/>
            </a:pPr>
            <a:r>
              <a:rPr lang="en-US" sz="2400" b="1" dirty="0">
                <a:solidFill>
                  <a:srgbClr val="FF0000"/>
                </a:solidFill>
                <a:latin typeface="Times New Roman" panose="02020603050405020304" pitchFamily="18" charset="0"/>
                <a:cs typeface="Times New Roman" panose="02020603050405020304" pitchFamily="18" charset="0"/>
              </a:rPr>
              <a:t> Who is to be assessed under SBA?</a:t>
            </a:r>
          </a:p>
          <a:p>
            <a:pPr marL="285750" indent="-285750">
              <a:spcAft>
                <a:spcPts val="600"/>
              </a:spcAft>
              <a:buFont typeface="Wingdings" panose="05000000000000000000" pitchFamily="2" charset="2"/>
              <a:buChar char="Ø"/>
            </a:pPr>
            <a:r>
              <a:rPr lang="en-US" sz="2400" b="1" dirty="0">
                <a:solidFill>
                  <a:srgbClr val="0070C0"/>
                </a:solidFill>
                <a:latin typeface="Times New Roman" panose="02020603050405020304" pitchFamily="18" charset="0"/>
                <a:cs typeface="Times New Roman" panose="02020603050405020304" pitchFamily="18" charset="0"/>
              </a:rPr>
              <a:t> What is to be assessed under SBA?  </a:t>
            </a:r>
          </a:p>
          <a:p>
            <a:pPr marL="285750" indent="-285750">
              <a:buFont typeface="Wingdings" panose="05000000000000000000" pitchFamily="2" charset="2"/>
              <a:buChar char="Ø"/>
            </a:pPr>
            <a:r>
              <a:rPr lang="en-US" sz="2400" b="1" dirty="0">
                <a:solidFill>
                  <a:srgbClr val="7030A0"/>
                </a:solidFill>
                <a:latin typeface="Times New Roman" panose="02020603050405020304" pitchFamily="18" charset="0"/>
                <a:cs typeface="Times New Roman" panose="02020603050405020304" pitchFamily="18" charset="0"/>
              </a:rPr>
              <a:t> How should  SBA  be interwoven with teaching-learning  process? </a:t>
            </a:r>
          </a:p>
          <a:p>
            <a:pPr marL="285750" indent="-285750">
              <a:buFont typeface="Wingdings" panose="05000000000000000000" pitchFamily="2" charset="2"/>
              <a:buChar char="Ø"/>
            </a:pPr>
            <a:r>
              <a:rPr lang="en-US" sz="2400" b="1" dirty="0">
                <a:solidFill>
                  <a:srgbClr val="00B050"/>
                </a:solidFill>
                <a:latin typeface="Times New Roman" panose="02020603050405020304" pitchFamily="18" charset="0"/>
                <a:cs typeface="Times New Roman" panose="02020603050405020304" pitchFamily="18" charset="0"/>
              </a:rPr>
              <a:t> How can assessment be  school based? </a:t>
            </a:r>
          </a:p>
          <a:p>
            <a:pPr marL="285750" indent="-285750">
              <a:spcAft>
                <a:spcPts val="600"/>
              </a:spcAft>
              <a:buFont typeface="Wingdings" panose="05000000000000000000" pitchFamily="2" charset="2"/>
              <a:buChar char="Ø"/>
            </a:pPr>
            <a:r>
              <a:rPr lang="en-US" sz="2400" b="1" dirty="0">
                <a:solidFill>
                  <a:srgbClr val="FF0000"/>
                </a:solidFill>
                <a:latin typeface="Times New Roman" panose="02020603050405020304" pitchFamily="18" charset="0"/>
                <a:cs typeface="Times New Roman" panose="02020603050405020304" pitchFamily="18" charset="0"/>
              </a:rPr>
              <a:t>Do you think SBA is learner centered? Why?</a:t>
            </a:r>
          </a:p>
          <a:p>
            <a:pPr marL="285750" indent="-285750">
              <a:spcAft>
                <a:spcPts val="600"/>
              </a:spcAft>
              <a:buFont typeface="Wingdings" panose="05000000000000000000" pitchFamily="2" charset="2"/>
              <a:buChar char="Ø"/>
            </a:pPr>
            <a:r>
              <a:rPr lang="en-US" sz="2400" b="1" dirty="0">
                <a:solidFill>
                  <a:srgbClr val="0070C0"/>
                </a:solidFill>
                <a:latin typeface="Times New Roman" panose="02020603050405020304" pitchFamily="18" charset="0"/>
                <a:cs typeface="Times New Roman" panose="02020603050405020304" pitchFamily="18" charset="0"/>
              </a:rPr>
              <a:t> How can assessment information under SBA be used effectively?</a:t>
            </a:r>
          </a:p>
          <a:p>
            <a:pPr marL="285750" indent="-285750">
              <a:spcAft>
                <a:spcPts val="600"/>
              </a:spcAft>
              <a:buFont typeface="Wingdings" panose="05000000000000000000" pitchFamily="2" charset="2"/>
              <a:buChar char="Ø"/>
            </a:pPr>
            <a:r>
              <a:rPr lang="en-US" sz="2400" b="1" dirty="0">
                <a:solidFill>
                  <a:srgbClr val="7030A0"/>
                </a:solidFill>
                <a:latin typeface="Times New Roman" panose="02020603050405020304" pitchFamily="18" charset="0"/>
                <a:cs typeface="Times New Roman" panose="02020603050405020304" pitchFamily="18" charset="0"/>
              </a:rPr>
              <a:t> Can SBA help different stakeholders , including all students? How?</a:t>
            </a:r>
          </a:p>
          <a:p>
            <a:pPr marL="285750" indent="-285750">
              <a:spcAft>
                <a:spcPts val="600"/>
              </a:spcAft>
              <a:buFont typeface="Wingdings" panose="05000000000000000000" pitchFamily="2" charset="2"/>
              <a:buChar char="Ø"/>
            </a:pPr>
            <a:r>
              <a:rPr lang="en-US" sz="2400" b="1" dirty="0">
                <a:solidFill>
                  <a:srgbClr val="00B050"/>
                </a:solidFill>
                <a:latin typeface="Times New Roman" panose="02020603050405020304" pitchFamily="18" charset="0"/>
                <a:cs typeface="Times New Roman" panose="02020603050405020304" pitchFamily="18" charset="0"/>
              </a:rPr>
              <a:t>What is the role of teacher in SBA?</a:t>
            </a:r>
          </a:p>
        </p:txBody>
      </p:sp>
    </p:spTree>
    <p:extLst>
      <p:ext uri="{BB962C8B-B14F-4D97-AF65-F5344CB8AC3E}">
        <p14:creationId xmlns:p14="http://schemas.microsoft.com/office/powerpoint/2010/main" val="13373027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Sequential Access Storage 1"/>
          <p:cNvSpPr/>
          <p:nvPr/>
        </p:nvSpPr>
        <p:spPr>
          <a:xfrm rot="2091881">
            <a:off x="3127611" y="646233"/>
            <a:ext cx="2313727" cy="1467524"/>
          </a:xfrm>
          <a:prstGeom prst="flowChartMagnetic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t>Why Assess</a:t>
            </a:r>
          </a:p>
        </p:txBody>
      </p:sp>
      <p:sp>
        <p:nvSpPr>
          <p:cNvPr id="3" name="Freeform 2"/>
          <p:cNvSpPr/>
          <p:nvPr/>
        </p:nvSpPr>
        <p:spPr>
          <a:xfrm rot="735443">
            <a:off x="1654215" y="2244461"/>
            <a:ext cx="3164599" cy="728092"/>
          </a:xfrm>
          <a:custGeom>
            <a:avLst/>
            <a:gdLst>
              <a:gd name="connsiteX0" fmla="*/ 2775857 w 2775857"/>
              <a:gd name="connsiteY0" fmla="*/ 0 h 816429"/>
              <a:gd name="connsiteX1" fmla="*/ 2628900 w 2775857"/>
              <a:gd name="connsiteY1" fmla="*/ 391886 h 816429"/>
              <a:gd name="connsiteX2" fmla="*/ 2057400 w 2775857"/>
              <a:gd name="connsiteY2" fmla="*/ 408214 h 816429"/>
              <a:gd name="connsiteX3" fmla="*/ 800100 w 2775857"/>
              <a:gd name="connsiteY3" fmla="*/ 457200 h 816429"/>
              <a:gd name="connsiteX4" fmla="*/ 0 w 2775857"/>
              <a:gd name="connsiteY4" fmla="*/ 816429 h 816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5857" h="816429">
                <a:moveTo>
                  <a:pt x="2775857" y="0"/>
                </a:moveTo>
                <a:cubicBezTo>
                  <a:pt x="2762250" y="161925"/>
                  <a:pt x="2748643" y="323850"/>
                  <a:pt x="2628900" y="391886"/>
                </a:cubicBezTo>
                <a:cubicBezTo>
                  <a:pt x="2509157" y="459922"/>
                  <a:pt x="2057400" y="408214"/>
                  <a:pt x="2057400" y="408214"/>
                </a:cubicBezTo>
                <a:cubicBezTo>
                  <a:pt x="1752600" y="419100"/>
                  <a:pt x="1143000" y="389164"/>
                  <a:pt x="800100" y="457200"/>
                </a:cubicBezTo>
                <a:cubicBezTo>
                  <a:pt x="457200" y="525236"/>
                  <a:pt x="228600" y="670832"/>
                  <a:pt x="0" y="81642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p:cNvSpPr/>
          <p:nvPr/>
        </p:nvSpPr>
        <p:spPr>
          <a:xfrm rot="20464032" flipH="1">
            <a:off x="5037879" y="1977527"/>
            <a:ext cx="2952330" cy="1171440"/>
          </a:xfrm>
          <a:custGeom>
            <a:avLst/>
            <a:gdLst>
              <a:gd name="connsiteX0" fmla="*/ 2775857 w 2775857"/>
              <a:gd name="connsiteY0" fmla="*/ 0 h 816429"/>
              <a:gd name="connsiteX1" fmla="*/ 2628900 w 2775857"/>
              <a:gd name="connsiteY1" fmla="*/ 391886 h 816429"/>
              <a:gd name="connsiteX2" fmla="*/ 2057400 w 2775857"/>
              <a:gd name="connsiteY2" fmla="*/ 408214 h 816429"/>
              <a:gd name="connsiteX3" fmla="*/ 800100 w 2775857"/>
              <a:gd name="connsiteY3" fmla="*/ 457200 h 816429"/>
              <a:gd name="connsiteX4" fmla="*/ 0 w 2775857"/>
              <a:gd name="connsiteY4" fmla="*/ 816429 h 816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5857" h="816429">
                <a:moveTo>
                  <a:pt x="2775857" y="0"/>
                </a:moveTo>
                <a:cubicBezTo>
                  <a:pt x="2762250" y="161925"/>
                  <a:pt x="2748643" y="323850"/>
                  <a:pt x="2628900" y="391886"/>
                </a:cubicBezTo>
                <a:cubicBezTo>
                  <a:pt x="2509157" y="459922"/>
                  <a:pt x="2057400" y="408214"/>
                  <a:pt x="2057400" y="408214"/>
                </a:cubicBezTo>
                <a:cubicBezTo>
                  <a:pt x="1752600" y="419100"/>
                  <a:pt x="1143000" y="389164"/>
                  <a:pt x="800100" y="457200"/>
                </a:cubicBezTo>
                <a:cubicBezTo>
                  <a:pt x="457200" y="525236"/>
                  <a:pt x="228600" y="670832"/>
                  <a:pt x="0" y="81642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ounded Rectangle 4"/>
          <p:cNvSpPr/>
          <p:nvPr/>
        </p:nvSpPr>
        <p:spPr>
          <a:xfrm>
            <a:off x="827584" y="2636912"/>
            <a:ext cx="1944216" cy="720079"/>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GB" sz="2400" b="1" dirty="0"/>
              <a:t>Schools</a:t>
            </a:r>
          </a:p>
        </p:txBody>
      </p:sp>
      <p:sp>
        <p:nvSpPr>
          <p:cNvPr id="6" name="Rounded Rectangle 5"/>
          <p:cNvSpPr/>
          <p:nvPr/>
        </p:nvSpPr>
        <p:spPr>
          <a:xfrm>
            <a:off x="3959932" y="3284984"/>
            <a:ext cx="1944216" cy="720079"/>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GB" sz="2800" b="1" dirty="0"/>
              <a:t>Boards</a:t>
            </a:r>
          </a:p>
        </p:txBody>
      </p:sp>
      <p:sp>
        <p:nvSpPr>
          <p:cNvPr id="7" name="Rounded Rectangle 6"/>
          <p:cNvSpPr/>
          <p:nvPr/>
        </p:nvSpPr>
        <p:spPr>
          <a:xfrm>
            <a:off x="6868750" y="2636912"/>
            <a:ext cx="1944216" cy="1152125"/>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endParaRPr lang="en-GB" dirty="0"/>
          </a:p>
          <a:p>
            <a:pPr algn="ctr"/>
            <a:r>
              <a:rPr lang="en-GB" sz="2400" b="1" dirty="0"/>
              <a:t>state level Academic Institutions</a:t>
            </a:r>
          </a:p>
          <a:p>
            <a:pPr algn="ctr"/>
            <a:endParaRPr lang="en-GB" dirty="0"/>
          </a:p>
        </p:txBody>
      </p:sp>
      <p:cxnSp>
        <p:nvCxnSpPr>
          <p:cNvPr id="8" name="Straight Connector 7"/>
          <p:cNvCxnSpPr/>
          <p:nvPr/>
        </p:nvCxnSpPr>
        <p:spPr>
          <a:xfrm>
            <a:off x="4889816" y="2465103"/>
            <a:ext cx="84956" cy="835079"/>
          </a:xfrm>
          <a:prstGeom prst="line">
            <a:avLst/>
          </a:prstGeom>
        </p:spPr>
        <p:style>
          <a:lnRef idx="2">
            <a:schemeClr val="accent1"/>
          </a:lnRef>
          <a:fillRef idx="0">
            <a:schemeClr val="accent1"/>
          </a:fillRef>
          <a:effectRef idx="1">
            <a:schemeClr val="accent1"/>
          </a:effectRef>
          <a:fontRef idx="minor">
            <a:schemeClr val="tx1"/>
          </a:fontRef>
        </p:style>
      </p:cxnSp>
      <p:sp>
        <p:nvSpPr>
          <p:cNvPr id="9" name="Rounded Rectangle 8"/>
          <p:cNvSpPr/>
          <p:nvPr/>
        </p:nvSpPr>
        <p:spPr>
          <a:xfrm>
            <a:off x="827584" y="3789038"/>
            <a:ext cx="1944216" cy="720079"/>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GB" sz="2000" b="1" dirty="0"/>
              <a:t>Formative Assessment</a:t>
            </a:r>
          </a:p>
        </p:txBody>
      </p:sp>
      <p:sp>
        <p:nvSpPr>
          <p:cNvPr id="10" name="Rounded Rectangle 9"/>
          <p:cNvSpPr/>
          <p:nvPr/>
        </p:nvSpPr>
        <p:spPr>
          <a:xfrm>
            <a:off x="3959930" y="4291535"/>
            <a:ext cx="1944216" cy="720079"/>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GB" sz="2000" b="1" dirty="0"/>
              <a:t>Summative Assessment</a:t>
            </a:r>
          </a:p>
        </p:txBody>
      </p:sp>
      <p:sp>
        <p:nvSpPr>
          <p:cNvPr id="11" name="Rounded Rectangle 10"/>
          <p:cNvSpPr/>
          <p:nvPr/>
        </p:nvSpPr>
        <p:spPr>
          <a:xfrm>
            <a:off x="6912260" y="4077072"/>
            <a:ext cx="2052228" cy="1224135"/>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endParaRPr lang="en-GB" dirty="0"/>
          </a:p>
          <a:p>
            <a:pPr algn="ctr"/>
            <a:r>
              <a:rPr lang="en-GB" sz="2000" b="1" dirty="0"/>
              <a:t>National/state assessment surveys –</a:t>
            </a:r>
          </a:p>
          <a:p>
            <a:pPr algn="ctr"/>
            <a:endParaRPr lang="en-GB" dirty="0"/>
          </a:p>
        </p:txBody>
      </p:sp>
      <p:cxnSp>
        <p:nvCxnSpPr>
          <p:cNvPr id="12" name="Straight Arrow Connector 11"/>
          <p:cNvCxnSpPr>
            <a:stCxn id="5" idx="2"/>
            <a:endCxn id="9" idx="0"/>
          </p:cNvCxnSpPr>
          <p:nvPr/>
        </p:nvCxnSpPr>
        <p:spPr>
          <a:xfrm>
            <a:off x="1799692" y="3356991"/>
            <a:ext cx="0" cy="43204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3" name="Straight Arrow Connector 12"/>
          <p:cNvCxnSpPr>
            <a:endCxn id="10" idx="0"/>
          </p:cNvCxnSpPr>
          <p:nvPr/>
        </p:nvCxnSpPr>
        <p:spPr>
          <a:xfrm>
            <a:off x="4932038" y="4005062"/>
            <a:ext cx="0" cy="28647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4" name="Straight Arrow Connector 13"/>
          <p:cNvCxnSpPr/>
          <p:nvPr/>
        </p:nvCxnSpPr>
        <p:spPr>
          <a:xfrm>
            <a:off x="7884368" y="3789040"/>
            <a:ext cx="0" cy="28647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5" name="Flowchart: Preparation 14"/>
          <p:cNvSpPr/>
          <p:nvPr/>
        </p:nvSpPr>
        <p:spPr>
          <a:xfrm>
            <a:off x="323528" y="4857722"/>
            <a:ext cx="3031372" cy="1595613"/>
          </a:xfrm>
          <a:prstGeom prst="flowChartPreparation">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000" b="1" dirty="0"/>
              <a:t>To provide feedback to students and sensitize them</a:t>
            </a:r>
          </a:p>
        </p:txBody>
      </p:sp>
      <p:sp>
        <p:nvSpPr>
          <p:cNvPr id="16" name="Flowchart: Preparation 15"/>
          <p:cNvSpPr/>
          <p:nvPr/>
        </p:nvSpPr>
        <p:spPr>
          <a:xfrm>
            <a:off x="3495398" y="5334429"/>
            <a:ext cx="2880320" cy="1406939"/>
          </a:xfrm>
          <a:prstGeom prst="flowChartPreparation">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GB" b="1" dirty="0"/>
              <a:t>To certify performance and to know learning levels  </a:t>
            </a:r>
          </a:p>
        </p:txBody>
      </p:sp>
      <p:sp>
        <p:nvSpPr>
          <p:cNvPr id="17" name="Flowchart: Preparation 16"/>
          <p:cNvSpPr/>
          <p:nvPr/>
        </p:nvSpPr>
        <p:spPr>
          <a:xfrm>
            <a:off x="6516216" y="5589242"/>
            <a:ext cx="2627784" cy="1153690"/>
          </a:xfrm>
          <a:prstGeom prst="flowChartPreparation">
            <a:avLst/>
          </a:prstGeom>
        </p:spPr>
        <p:style>
          <a:lnRef idx="1">
            <a:schemeClr val="accent4"/>
          </a:lnRef>
          <a:fillRef idx="3">
            <a:schemeClr val="accent4"/>
          </a:fillRef>
          <a:effectRef idx="2">
            <a:schemeClr val="accent4"/>
          </a:effectRef>
          <a:fontRef idx="minor">
            <a:schemeClr val="lt1"/>
          </a:fontRef>
        </p:style>
        <p:txBody>
          <a:bodyPr rtlCol="0" anchor="ctr"/>
          <a:lstStyle/>
          <a:p>
            <a:endParaRPr lang="en-GB" dirty="0"/>
          </a:p>
          <a:p>
            <a:pPr algn="ctr"/>
            <a:r>
              <a:rPr lang="en-GB" sz="2000" b="1" dirty="0"/>
              <a:t>To improve system</a:t>
            </a:r>
          </a:p>
          <a:p>
            <a:pPr algn="ctr"/>
            <a:endParaRPr lang="en-GB" dirty="0"/>
          </a:p>
        </p:txBody>
      </p:sp>
      <p:cxnSp>
        <p:nvCxnSpPr>
          <p:cNvPr id="18" name="Straight Arrow Connector 17"/>
          <p:cNvCxnSpPr>
            <a:stCxn id="9" idx="2"/>
          </p:cNvCxnSpPr>
          <p:nvPr/>
        </p:nvCxnSpPr>
        <p:spPr>
          <a:xfrm>
            <a:off x="1799692" y="4509117"/>
            <a:ext cx="0" cy="348606"/>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9" name="Straight Arrow Connector 18"/>
          <p:cNvCxnSpPr>
            <a:stCxn id="10" idx="2"/>
          </p:cNvCxnSpPr>
          <p:nvPr/>
        </p:nvCxnSpPr>
        <p:spPr>
          <a:xfrm flipH="1">
            <a:off x="4927698" y="5011614"/>
            <a:ext cx="4340" cy="36160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0" name="Straight Arrow Connector 19"/>
          <p:cNvCxnSpPr/>
          <p:nvPr/>
        </p:nvCxnSpPr>
        <p:spPr>
          <a:xfrm>
            <a:off x="7938374" y="5291332"/>
            <a:ext cx="0" cy="28647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688321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4649688" y="5265490"/>
            <a:ext cx="2754358" cy="1015903"/>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2400" b="1" dirty="0">
                <a:latin typeface="Times New Roman" panose="02020603050405020304" pitchFamily="18" charset="0"/>
                <a:cs typeface="Times New Roman" panose="02020603050405020304" pitchFamily="18" charset="0"/>
              </a:rPr>
              <a:t>All-round Development</a:t>
            </a:r>
          </a:p>
        </p:txBody>
      </p:sp>
      <p:sp>
        <p:nvSpPr>
          <p:cNvPr id="3" name="Oval 2"/>
          <p:cNvSpPr/>
          <p:nvPr/>
        </p:nvSpPr>
        <p:spPr>
          <a:xfrm>
            <a:off x="4317691" y="697913"/>
            <a:ext cx="2439060" cy="106278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b="1" dirty="0">
                <a:solidFill>
                  <a:schemeClr val="bg1"/>
                </a:solidFill>
              </a:rPr>
              <a:t>Paradigm Shift</a:t>
            </a:r>
            <a:endParaRPr lang="en-GB" sz="2400" b="1" dirty="0">
              <a:solidFill>
                <a:schemeClr val="bg1"/>
              </a:solidFill>
              <a:latin typeface="Times New Roman" panose="02020603050405020304" pitchFamily="18" charset="0"/>
              <a:cs typeface="Times New Roman" panose="02020603050405020304" pitchFamily="18" charset="0"/>
            </a:endParaRPr>
          </a:p>
        </p:txBody>
      </p:sp>
      <p:sp>
        <p:nvSpPr>
          <p:cNvPr id="4" name="Oval 3"/>
          <p:cNvSpPr/>
          <p:nvPr/>
        </p:nvSpPr>
        <p:spPr>
          <a:xfrm>
            <a:off x="6355321" y="1469213"/>
            <a:ext cx="2347537" cy="119997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000" b="1" dirty="0">
                <a:latin typeface="Times New Roman" panose="02020603050405020304" pitchFamily="18" charset="0"/>
                <a:cs typeface="Times New Roman" panose="02020603050405020304" pitchFamily="18" charset="0"/>
              </a:rPr>
              <a:t>Continuous and integrated</a:t>
            </a:r>
          </a:p>
        </p:txBody>
      </p:sp>
      <p:sp>
        <p:nvSpPr>
          <p:cNvPr id="5" name="Oval 4"/>
          <p:cNvSpPr/>
          <p:nvPr/>
        </p:nvSpPr>
        <p:spPr>
          <a:xfrm>
            <a:off x="3293317" y="2700848"/>
            <a:ext cx="2535880" cy="1944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400" b="1" dirty="0">
                <a:latin typeface="Times New Roman" panose="02020603050405020304" pitchFamily="18" charset="0"/>
                <a:cs typeface="Times New Roman" panose="02020603050405020304" pitchFamily="18" charset="0"/>
              </a:rPr>
              <a:t>Features of SBA</a:t>
            </a:r>
          </a:p>
        </p:txBody>
      </p:sp>
      <p:sp>
        <p:nvSpPr>
          <p:cNvPr id="6" name="Oval 5"/>
          <p:cNvSpPr/>
          <p:nvPr/>
        </p:nvSpPr>
        <p:spPr>
          <a:xfrm>
            <a:off x="2051720" y="5293718"/>
            <a:ext cx="2475024" cy="104700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400" b="1" dirty="0">
                <a:latin typeface="Times New Roman" panose="02020603050405020304" pitchFamily="18" charset="0"/>
                <a:cs typeface="Times New Roman" panose="02020603050405020304" pitchFamily="18" charset="0"/>
              </a:rPr>
              <a:t>Formally / Informally</a:t>
            </a:r>
          </a:p>
        </p:txBody>
      </p:sp>
      <p:sp>
        <p:nvSpPr>
          <p:cNvPr id="7" name="Oval 6"/>
          <p:cNvSpPr/>
          <p:nvPr/>
        </p:nvSpPr>
        <p:spPr>
          <a:xfrm>
            <a:off x="35496" y="1505840"/>
            <a:ext cx="2763345" cy="1272518"/>
          </a:xfrm>
          <a:prstGeom prst="ellipse">
            <a:avLst/>
          </a:prstGeom>
        </p:spPr>
        <p:style>
          <a:lnRef idx="2">
            <a:schemeClr val="dk1">
              <a:shade val="50000"/>
            </a:schemeClr>
          </a:lnRef>
          <a:fillRef idx="1001">
            <a:schemeClr val="dk2"/>
          </a:fillRef>
          <a:effectRef idx="0">
            <a:schemeClr val="dk1"/>
          </a:effectRef>
          <a:fontRef idx="minor">
            <a:schemeClr val="lt1"/>
          </a:fontRef>
        </p:style>
        <p:txBody>
          <a:bodyPr rtlCol="0" anchor="ctr"/>
          <a:lstStyle/>
          <a:p>
            <a:pPr algn="ctr"/>
            <a:r>
              <a:rPr lang="en-GB" sz="2000" b="1" dirty="0">
                <a:latin typeface="Times New Roman" panose="02020603050405020304" pitchFamily="18" charset="0"/>
                <a:cs typeface="Times New Roman" panose="02020603050405020304" pitchFamily="18" charset="0"/>
              </a:rPr>
              <a:t>Improves teaching learning process</a:t>
            </a:r>
          </a:p>
        </p:txBody>
      </p:sp>
      <p:sp>
        <p:nvSpPr>
          <p:cNvPr id="8" name="Oval 7"/>
          <p:cNvSpPr/>
          <p:nvPr/>
        </p:nvSpPr>
        <p:spPr>
          <a:xfrm>
            <a:off x="2032968" y="597671"/>
            <a:ext cx="2205744" cy="1189999"/>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400" b="1" dirty="0">
                <a:latin typeface="Times New Roman" panose="02020603050405020304" pitchFamily="18" charset="0"/>
                <a:cs typeface="Times New Roman" panose="02020603050405020304" pitchFamily="18" charset="0"/>
              </a:rPr>
              <a:t>Collective Learning</a:t>
            </a:r>
          </a:p>
        </p:txBody>
      </p:sp>
      <p:sp>
        <p:nvSpPr>
          <p:cNvPr id="9" name="Down Arrow 8"/>
          <p:cNvSpPr/>
          <p:nvPr/>
        </p:nvSpPr>
        <p:spPr>
          <a:xfrm rot="1496803">
            <a:off x="3266847" y="4449621"/>
            <a:ext cx="835460" cy="8316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Down Arrow 9"/>
          <p:cNvSpPr/>
          <p:nvPr/>
        </p:nvSpPr>
        <p:spPr>
          <a:xfrm rot="20124618">
            <a:off x="4977245" y="4429217"/>
            <a:ext cx="835460" cy="8315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Down Arrow 10"/>
          <p:cNvSpPr/>
          <p:nvPr/>
        </p:nvSpPr>
        <p:spPr>
          <a:xfrm rot="17774739">
            <a:off x="5691255" y="3832895"/>
            <a:ext cx="835460" cy="9279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Down Arrow 11"/>
          <p:cNvSpPr/>
          <p:nvPr/>
        </p:nvSpPr>
        <p:spPr>
          <a:xfrm rot="12229014">
            <a:off x="4839832" y="1748687"/>
            <a:ext cx="835460" cy="11460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Down Arrow 12"/>
          <p:cNvSpPr/>
          <p:nvPr/>
        </p:nvSpPr>
        <p:spPr>
          <a:xfrm rot="9604076">
            <a:off x="3556598" y="1591176"/>
            <a:ext cx="835460" cy="12024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497067" y="4293096"/>
            <a:ext cx="2293104" cy="101779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400" b="1" dirty="0">
                <a:latin typeface="Times New Roman" panose="02020603050405020304" pitchFamily="18" charset="0"/>
                <a:cs typeface="Times New Roman" panose="02020603050405020304" pitchFamily="18" charset="0"/>
              </a:rPr>
              <a:t>Timely Feedback</a:t>
            </a:r>
          </a:p>
        </p:txBody>
      </p:sp>
      <p:sp>
        <p:nvSpPr>
          <p:cNvPr id="16" name="Oval 15"/>
          <p:cNvSpPr/>
          <p:nvPr/>
        </p:nvSpPr>
        <p:spPr>
          <a:xfrm>
            <a:off x="6433957" y="4181163"/>
            <a:ext cx="2314507" cy="112004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000" b="1" dirty="0">
                <a:latin typeface="Times New Roman" panose="02020603050405020304" pitchFamily="18" charset="0"/>
                <a:cs typeface="Times New Roman" panose="02020603050405020304" pitchFamily="18" charset="0"/>
              </a:rPr>
              <a:t>Identifies Learning Needs</a:t>
            </a:r>
          </a:p>
        </p:txBody>
      </p:sp>
      <p:sp>
        <p:nvSpPr>
          <p:cNvPr id="17" name="Down Arrow 16"/>
          <p:cNvSpPr/>
          <p:nvPr/>
        </p:nvSpPr>
        <p:spPr>
          <a:xfrm rot="13861085">
            <a:off x="5654262" y="2179189"/>
            <a:ext cx="835460" cy="12435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Down Arrow 13"/>
          <p:cNvSpPr/>
          <p:nvPr/>
        </p:nvSpPr>
        <p:spPr>
          <a:xfrm rot="3859744">
            <a:off x="2516867" y="3707740"/>
            <a:ext cx="835460" cy="9948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Down Arrow 17"/>
          <p:cNvSpPr/>
          <p:nvPr/>
        </p:nvSpPr>
        <p:spPr>
          <a:xfrm rot="5721810">
            <a:off x="2414300" y="2850902"/>
            <a:ext cx="835460" cy="10522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36512" y="2924944"/>
            <a:ext cx="2410368" cy="1272518"/>
          </a:xfrm>
          <a:prstGeom prst="ellipse">
            <a:avLst/>
          </a:prstGeom>
        </p:spPr>
        <p:style>
          <a:lnRef idx="2">
            <a:schemeClr val="dk1">
              <a:shade val="50000"/>
            </a:schemeClr>
          </a:lnRef>
          <a:fillRef idx="1001">
            <a:schemeClr val="dk2"/>
          </a:fillRef>
          <a:effectRef idx="0">
            <a:schemeClr val="dk1"/>
          </a:effectRef>
          <a:fontRef idx="minor">
            <a:schemeClr val="lt1"/>
          </a:fontRef>
        </p:style>
        <p:txBody>
          <a:bodyPr rtlCol="0" anchor="ctr"/>
          <a:lstStyle/>
          <a:p>
            <a:pPr algn="ctr"/>
            <a:r>
              <a:rPr lang="en-GB" sz="2400" b="1" dirty="0">
                <a:latin typeface="Times New Roman" panose="02020603050405020304" pitchFamily="18" charset="0"/>
                <a:cs typeface="Times New Roman" panose="02020603050405020304" pitchFamily="18" charset="0"/>
              </a:rPr>
              <a:t>Sensitises Learner</a:t>
            </a:r>
          </a:p>
        </p:txBody>
      </p:sp>
      <p:sp>
        <p:nvSpPr>
          <p:cNvPr id="20" name="Down Arrow 19"/>
          <p:cNvSpPr/>
          <p:nvPr/>
        </p:nvSpPr>
        <p:spPr>
          <a:xfrm rot="7812953">
            <a:off x="2777369" y="2048573"/>
            <a:ext cx="835460" cy="12024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a:off x="6756751" y="2778358"/>
            <a:ext cx="2347537" cy="1342667"/>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000" b="1" dirty="0">
                <a:latin typeface="Times New Roman" panose="02020603050405020304" pitchFamily="18" charset="0"/>
                <a:cs typeface="Times New Roman" panose="02020603050405020304" pitchFamily="18" charset="0"/>
              </a:rPr>
              <a:t>Different Assessment Tools &amp; Techniques</a:t>
            </a:r>
          </a:p>
        </p:txBody>
      </p:sp>
      <p:sp>
        <p:nvSpPr>
          <p:cNvPr id="22" name="Down Arrow 21"/>
          <p:cNvSpPr/>
          <p:nvPr/>
        </p:nvSpPr>
        <p:spPr>
          <a:xfrm rot="16200000">
            <a:off x="5891403" y="3049707"/>
            <a:ext cx="835460" cy="10179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704086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316269" y="500192"/>
            <a:ext cx="6696744" cy="624901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3" name="Oval 2"/>
          <p:cNvSpPr/>
          <p:nvPr/>
        </p:nvSpPr>
        <p:spPr>
          <a:xfrm>
            <a:off x="2255125" y="1438039"/>
            <a:ext cx="4755483" cy="4373323"/>
          </a:xfrm>
          <a:prstGeom prst="ellipse">
            <a:avLst/>
          </a:prstGeom>
          <a:ln>
            <a:solidFill>
              <a:schemeClr val="tx1"/>
            </a:solidFill>
          </a:ln>
        </p:spPr>
        <p:style>
          <a:lnRef idx="1">
            <a:schemeClr val="accent5"/>
          </a:lnRef>
          <a:fillRef idx="3">
            <a:schemeClr val="accent5"/>
          </a:fillRef>
          <a:effectRef idx="2">
            <a:schemeClr val="accent5"/>
          </a:effectRef>
          <a:fontRef idx="minor">
            <a:schemeClr val="lt1"/>
          </a:fontRef>
        </p:style>
        <p:txBody>
          <a:bodyPr rtlCol="0" anchor="ct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2" name="Oval 1"/>
          <p:cNvSpPr/>
          <p:nvPr/>
        </p:nvSpPr>
        <p:spPr>
          <a:xfrm>
            <a:off x="3245114" y="2292642"/>
            <a:ext cx="2839054" cy="2648526"/>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SBA assesses Multiple aspects of learning </a:t>
            </a:r>
            <a:endParaRPr lang="en-GB" sz="2800" b="1" dirty="0">
              <a:solidFill>
                <a:schemeClr val="bg1"/>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3762196" y="1691226"/>
            <a:ext cx="1763624" cy="523220"/>
          </a:xfrm>
          <a:prstGeom prst="rect">
            <a:avLst/>
          </a:prstGeom>
          <a:noFill/>
        </p:spPr>
        <p:txBody>
          <a:bodyPr wrap="none" rtlCol="0">
            <a:spAutoFit/>
          </a:bodyPr>
          <a:lstStyle/>
          <a:p>
            <a:r>
              <a:rPr lang="en-GB" sz="2800" b="1" dirty="0"/>
              <a:t>cognitive</a:t>
            </a:r>
          </a:p>
        </p:txBody>
      </p:sp>
      <p:sp>
        <p:nvSpPr>
          <p:cNvPr id="7" name="TextBox 6"/>
          <p:cNvSpPr txBox="1"/>
          <p:nvPr/>
        </p:nvSpPr>
        <p:spPr>
          <a:xfrm rot="6805823">
            <a:off x="5461850" y="3910447"/>
            <a:ext cx="1705916" cy="523220"/>
          </a:xfrm>
          <a:prstGeom prst="rect">
            <a:avLst/>
          </a:prstGeom>
          <a:noFill/>
        </p:spPr>
        <p:txBody>
          <a:bodyPr wrap="none" rtlCol="0">
            <a:spAutoFit/>
          </a:bodyPr>
          <a:lstStyle/>
          <a:p>
            <a:r>
              <a:rPr lang="en-GB" sz="2800" b="1" dirty="0"/>
              <a:t>Affective</a:t>
            </a:r>
          </a:p>
        </p:txBody>
      </p:sp>
      <p:sp>
        <p:nvSpPr>
          <p:cNvPr id="8" name="TextBox 7"/>
          <p:cNvSpPr txBox="1"/>
          <p:nvPr/>
        </p:nvSpPr>
        <p:spPr>
          <a:xfrm rot="14241484">
            <a:off x="1880290" y="4043974"/>
            <a:ext cx="2481770" cy="523220"/>
          </a:xfrm>
          <a:prstGeom prst="rect">
            <a:avLst/>
          </a:prstGeom>
          <a:noFill/>
        </p:spPr>
        <p:txBody>
          <a:bodyPr wrap="none" rtlCol="0">
            <a:spAutoFit/>
          </a:bodyPr>
          <a:lstStyle/>
          <a:p>
            <a:r>
              <a:rPr lang="en-GB" sz="2800" b="1" dirty="0"/>
              <a:t>Psychomotor</a:t>
            </a:r>
          </a:p>
        </p:txBody>
      </p:sp>
      <p:sp>
        <p:nvSpPr>
          <p:cNvPr id="9" name="TextBox 8"/>
          <p:cNvSpPr txBox="1"/>
          <p:nvPr/>
        </p:nvSpPr>
        <p:spPr>
          <a:xfrm rot="3178028">
            <a:off x="6030910" y="2012794"/>
            <a:ext cx="2101857" cy="523220"/>
          </a:xfrm>
          <a:prstGeom prst="rect">
            <a:avLst/>
          </a:prstGeom>
          <a:noFill/>
        </p:spPr>
        <p:txBody>
          <a:bodyPr wrap="none" rtlCol="0">
            <a:spAutoFit/>
          </a:bodyPr>
          <a:lstStyle/>
          <a:p>
            <a:r>
              <a:rPr lang="en-GB" sz="2800" b="1" dirty="0"/>
              <a:t>Knowledge</a:t>
            </a:r>
          </a:p>
        </p:txBody>
      </p:sp>
      <p:sp>
        <p:nvSpPr>
          <p:cNvPr id="10" name="TextBox 9"/>
          <p:cNvSpPr txBox="1"/>
          <p:nvPr/>
        </p:nvSpPr>
        <p:spPr>
          <a:xfrm rot="10800000">
            <a:off x="4344718" y="5858107"/>
            <a:ext cx="922047" cy="523220"/>
          </a:xfrm>
          <a:prstGeom prst="rect">
            <a:avLst/>
          </a:prstGeom>
          <a:noFill/>
        </p:spPr>
        <p:txBody>
          <a:bodyPr wrap="none" rtlCol="0">
            <a:spAutoFit/>
          </a:bodyPr>
          <a:lstStyle/>
          <a:p>
            <a:r>
              <a:rPr lang="en-GB" sz="2800" b="1" dirty="0"/>
              <a:t>Skill</a:t>
            </a:r>
          </a:p>
        </p:txBody>
      </p:sp>
      <p:sp>
        <p:nvSpPr>
          <p:cNvPr id="11" name="TextBox 10"/>
          <p:cNvSpPr txBox="1"/>
          <p:nvPr/>
        </p:nvSpPr>
        <p:spPr>
          <a:xfrm rot="18807432">
            <a:off x="1825465" y="1599111"/>
            <a:ext cx="1763624" cy="523220"/>
          </a:xfrm>
          <a:prstGeom prst="rect">
            <a:avLst/>
          </a:prstGeom>
          <a:noFill/>
        </p:spPr>
        <p:txBody>
          <a:bodyPr wrap="square" rtlCol="0">
            <a:spAutoFit/>
          </a:bodyPr>
          <a:lstStyle/>
          <a:p>
            <a:r>
              <a:rPr lang="en-GB" sz="2800" b="1" dirty="0"/>
              <a:t>Attitude</a:t>
            </a:r>
          </a:p>
        </p:txBody>
      </p:sp>
      <p:cxnSp>
        <p:nvCxnSpPr>
          <p:cNvPr id="13" name="Straight Connector 12"/>
          <p:cNvCxnSpPr>
            <a:stCxn id="2" idx="7"/>
          </p:cNvCxnSpPr>
          <p:nvPr/>
        </p:nvCxnSpPr>
        <p:spPr>
          <a:xfrm flipV="1">
            <a:off x="5668398" y="2132857"/>
            <a:ext cx="703802" cy="547653"/>
          </a:xfrm>
          <a:prstGeom prst="line">
            <a:avLst/>
          </a:prstGeom>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a:off x="2612358" y="2420888"/>
            <a:ext cx="858306" cy="503678"/>
          </a:xfrm>
          <a:prstGeom prst="line">
            <a:avLst/>
          </a:prstGeom>
        </p:spPr>
        <p:style>
          <a:lnRef idx="3">
            <a:schemeClr val="dk1"/>
          </a:lnRef>
          <a:fillRef idx="0">
            <a:schemeClr val="dk1"/>
          </a:fillRef>
          <a:effectRef idx="2">
            <a:schemeClr val="dk1"/>
          </a:effectRef>
          <a:fontRef idx="minor">
            <a:schemeClr val="tx1"/>
          </a:fontRef>
        </p:style>
      </p:cxnSp>
      <p:cxnSp>
        <p:nvCxnSpPr>
          <p:cNvPr id="16" name="Straight Connector 15"/>
          <p:cNvCxnSpPr/>
          <p:nvPr/>
        </p:nvCxnSpPr>
        <p:spPr>
          <a:xfrm>
            <a:off x="4788024" y="4941168"/>
            <a:ext cx="86856" cy="841343"/>
          </a:xfrm>
          <a:prstGeom prst="line">
            <a:avLst/>
          </a:prstGeom>
        </p:spPr>
        <p:style>
          <a:lnRef idx="3">
            <a:schemeClr val="dk1"/>
          </a:lnRef>
          <a:fillRef idx="0">
            <a:schemeClr val="dk1"/>
          </a:fillRef>
          <a:effectRef idx="2">
            <a:schemeClr val="dk1"/>
          </a:effectRef>
          <a:fontRef idx="minor">
            <a:schemeClr val="tx1"/>
          </a:fontRef>
        </p:style>
      </p:cxnSp>
      <p:grpSp>
        <p:nvGrpSpPr>
          <p:cNvPr id="24" name="Group 23"/>
          <p:cNvGrpSpPr/>
          <p:nvPr/>
        </p:nvGrpSpPr>
        <p:grpSpPr>
          <a:xfrm>
            <a:off x="4355976" y="785891"/>
            <a:ext cx="583552" cy="482869"/>
            <a:chOff x="4355976" y="785891"/>
            <a:chExt cx="583552" cy="482869"/>
          </a:xfrm>
        </p:grpSpPr>
        <p:cxnSp>
          <p:nvCxnSpPr>
            <p:cNvPr id="19" name="Straight Connector 18"/>
            <p:cNvCxnSpPr/>
            <p:nvPr/>
          </p:nvCxnSpPr>
          <p:spPr>
            <a:xfrm>
              <a:off x="4355976" y="1052736"/>
              <a:ext cx="583552" cy="0"/>
            </a:xfrm>
            <a:prstGeom prst="line">
              <a:avLst/>
            </a:prstGeom>
          </p:spPr>
          <p:style>
            <a:lnRef idx="3">
              <a:schemeClr val="dk1"/>
            </a:lnRef>
            <a:fillRef idx="0">
              <a:schemeClr val="dk1"/>
            </a:fillRef>
            <a:effectRef idx="2">
              <a:schemeClr val="dk1"/>
            </a:effectRef>
            <a:fontRef idx="minor">
              <a:schemeClr val="tx1"/>
            </a:fontRef>
          </p:style>
        </p:cxnSp>
        <p:cxnSp>
          <p:nvCxnSpPr>
            <p:cNvPr id="21" name="Straight Connector 20"/>
            <p:cNvCxnSpPr/>
            <p:nvPr/>
          </p:nvCxnSpPr>
          <p:spPr>
            <a:xfrm flipH="1">
              <a:off x="4644008" y="785891"/>
              <a:ext cx="13337" cy="482869"/>
            </a:xfrm>
            <a:prstGeom prst="line">
              <a:avLst/>
            </a:prstGeom>
          </p:spPr>
          <p:style>
            <a:lnRef idx="3">
              <a:schemeClr val="dk1"/>
            </a:lnRef>
            <a:fillRef idx="0">
              <a:schemeClr val="dk1"/>
            </a:fillRef>
            <a:effectRef idx="2">
              <a:schemeClr val="dk1"/>
            </a:effectRef>
            <a:fontRef idx="minor">
              <a:schemeClr val="tx1"/>
            </a:fontRef>
          </p:style>
        </p:cxnSp>
      </p:grpSp>
      <p:grpSp>
        <p:nvGrpSpPr>
          <p:cNvPr id="25" name="Group 24"/>
          <p:cNvGrpSpPr/>
          <p:nvPr/>
        </p:nvGrpSpPr>
        <p:grpSpPr>
          <a:xfrm rot="18335240">
            <a:off x="6612996" y="4738290"/>
            <a:ext cx="583552" cy="482869"/>
            <a:chOff x="4355976" y="785891"/>
            <a:chExt cx="583552" cy="482869"/>
          </a:xfrm>
        </p:grpSpPr>
        <p:cxnSp>
          <p:nvCxnSpPr>
            <p:cNvPr id="26" name="Straight Connector 25"/>
            <p:cNvCxnSpPr/>
            <p:nvPr/>
          </p:nvCxnSpPr>
          <p:spPr>
            <a:xfrm>
              <a:off x="4355976" y="1052736"/>
              <a:ext cx="583552" cy="0"/>
            </a:xfrm>
            <a:prstGeom prst="line">
              <a:avLst/>
            </a:prstGeom>
          </p:spPr>
          <p:style>
            <a:lnRef idx="3">
              <a:schemeClr val="dk1"/>
            </a:lnRef>
            <a:fillRef idx="0">
              <a:schemeClr val="dk1"/>
            </a:fillRef>
            <a:effectRef idx="2">
              <a:schemeClr val="dk1"/>
            </a:effectRef>
            <a:fontRef idx="minor">
              <a:schemeClr val="tx1"/>
            </a:fontRef>
          </p:style>
        </p:cxnSp>
        <p:cxnSp>
          <p:nvCxnSpPr>
            <p:cNvPr id="27" name="Straight Connector 26"/>
            <p:cNvCxnSpPr/>
            <p:nvPr/>
          </p:nvCxnSpPr>
          <p:spPr>
            <a:xfrm flipH="1">
              <a:off x="4644008" y="785891"/>
              <a:ext cx="13337" cy="482869"/>
            </a:xfrm>
            <a:prstGeom prst="line">
              <a:avLst/>
            </a:prstGeom>
          </p:spPr>
          <p:style>
            <a:lnRef idx="3">
              <a:schemeClr val="dk1"/>
            </a:lnRef>
            <a:fillRef idx="0">
              <a:schemeClr val="dk1"/>
            </a:fillRef>
            <a:effectRef idx="2">
              <a:schemeClr val="dk1"/>
            </a:effectRef>
            <a:fontRef idx="minor">
              <a:schemeClr val="tx1"/>
            </a:fontRef>
          </p:style>
        </p:cxnSp>
      </p:grpSp>
      <p:grpSp>
        <p:nvGrpSpPr>
          <p:cNvPr id="28" name="Group 27"/>
          <p:cNvGrpSpPr/>
          <p:nvPr/>
        </p:nvGrpSpPr>
        <p:grpSpPr>
          <a:xfrm rot="3034877">
            <a:off x="2105307" y="4808843"/>
            <a:ext cx="583552" cy="482869"/>
            <a:chOff x="4355976" y="785891"/>
            <a:chExt cx="583552" cy="482869"/>
          </a:xfrm>
        </p:grpSpPr>
        <p:cxnSp>
          <p:nvCxnSpPr>
            <p:cNvPr id="29" name="Straight Connector 28"/>
            <p:cNvCxnSpPr/>
            <p:nvPr/>
          </p:nvCxnSpPr>
          <p:spPr>
            <a:xfrm>
              <a:off x="4355976" y="1052736"/>
              <a:ext cx="583552" cy="0"/>
            </a:xfrm>
            <a:prstGeom prst="line">
              <a:avLst/>
            </a:prstGeom>
          </p:spPr>
          <p:style>
            <a:lnRef idx="3">
              <a:schemeClr val="dk1"/>
            </a:lnRef>
            <a:fillRef idx="0">
              <a:schemeClr val="dk1"/>
            </a:fillRef>
            <a:effectRef idx="2">
              <a:schemeClr val="dk1"/>
            </a:effectRef>
            <a:fontRef idx="minor">
              <a:schemeClr val="tx1"/>
            </a:fontRef>
          </p:style>
        </p:cxnSp>
        <p:cxnSp>
          <p:nvCxnSpPr>
            <p:cNvPr id="30" name="Straight Connector 29"/>
            <p:cNvCxnSpPr/>
            <p:nvPr/>
          </p:nvCxnSpPr>
          <p:spPr>
            <a:xfrm flipH="1">
              <a:off x="4644008" y="785891"/>
              <a:ext cx="13337" cy="482869"/>
            </a:xfrm>
            <a:prstGeom prst="line">
              <a:avLst/>
            </a:prstGeom>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23145216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63" y="620689"/>
            <a:ext cx="9166749" cy="5904655"/>
          </a:xfrm>
          <a:prstGeom prst="rect">
            <a:avLst/>
          </a:prstGeom>
        </p:spPr>
      </p:pic>
    </p:spTree>
    <p:extLst>
      <p:ext uri="{BB962C8B-B14F-4D97-AF65-F5344CB8AC3E}">
        <p14:creationId xmlns:p14="http://schemas.microsoft.com/office/powerpoint/2010/main" val="1166523513"/>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larity">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3143</TotalTime>
  <Words>907</Words>
  <Application>Microsoft Office PowerPoint</Application>
  <PresentationFormat>On-screen Show (4:3)</PresentationFormat>
  <Paragraphs>271</Paragraphs>
  <Slides>46</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46</vt:i4>
      </vt:variant>
    </vt:vector>
  </HeadingPairs>
  <TitlesOfParts>
    <vt:vector size="53" baseType="lpstr">
      <vt:lpstr>Arial</vt:lpstr>
      <vt:lpstr>Calibri</vt:lpstr>
      <vt:lpstr>Times New Roman</vt:lpstr>
      <vt:lpstr>Wingdings</vt:lpstr>
      <vt:lpstr>Office Theme</vt:lpstr>
      <vt:lpstr>Clarity</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 (Checklist) Reading Aloud </vt:lpstr>
      <vt:lpstr>PowerPoint Presentation</vt:lpstr>
      <vt:lpstr>Rating Scale (Example)</vt:lpstr>
      <vt:lpstr>PowerPoint Presentation</vt:lpstr>
      <vt:lpstr>PowerPoint Presentation</vt:lpstr>
      <vt:lpstr>PowerPoint Presentation</vt:lpstr>
      <vt:lpstr>PowerPoint Presentation</vt:lpstr>
      <vt:lpstr>Rubric (Example)</vt:lpstr>
      <vt:lpstr>PowerPoint Presentation</vt:lpstr>
      <vt:lpstr>PowerPoint Presentation</vt:lpstr>
      <vt:lpstr>PowerPoint Presentation</vt:lpstr>
      <vt:lpstr>PowerPoint Presentation</vt:lpstr>
      <vt:lpstr>PowerPoint Presentation</vt:lpstr>
      <vt:lpstr>PowerPoint Presentation</vt:lpstr>
      <vt:lpstr>ANECDOTAL RECORD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Based Assessment</dc:title>
  <dc:creator>shashiprabha</dc:creator>
  <cp:lastModifiedBy>Windows User</cp:lastModifiedBy>
  <cp:revision>220</cp:revision>
  <dcterms:created xsi:type="dcterms:W3CDTF">2019-09-19T10:06:33Z</dcterms:created>
  <dcterms:modified xsi:type="dcterms:W3CDTF">2023-08-29T05:07:19Z</dcterms:modified>
</cp:coreProperties>
</file>